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661" r:id="rId3"/>
  </p:sldMasterIdLst>
  <p:notesMasterIdLst>
    <p:notesMasterId r:id="rId40"/>
  </p:notesMasterIdLst>
  <p:handoutMasterIdLst>
    <p:handoutMasterId r:id="rId41"/>
  </p:handoutMasterIdLst>
  <p:sldIdLst>
    <p:sldId id="263" r:id="rId4"/>
    <p:sldId id="289" r:id="rId5"/>
    <p:sldId id="290" r:id="rId6"/>
    <p:sldId id="313" r:id="rId7"/>
    <p:sldId id="291" r:id="rId8"/>
    <p:sldId id="368" r:id="rId9"/>
    <p:sldId id="376" r:id="rId10"/>
    <p:sldId id="317" r:id="rId11"/>
    <p:sldId id="316" r:id="rId12"/>
    <p:sldId id="353" r:id="rId13"/>
    <p:sldId id="357" r:id="rId14"/>
    <p:sldId id="320" r:id="rId15"/>
    <p:sldId id="335" r:id="rId16"/>
    <p:sldId id="339" r:id="rId17"/>
    <p:sldId id="333" r:id="rId18"/>
    <p:sldId id="345" r:id="rId19"/>
    <p:sldId id="331" r:id="rId20"/>
    <p:sldId id="332" r:id="rId21"/>
    <p:sldId id="347" r:id="rId22"/>
    <p:sldId id="348" r:id="rId23"/>
    <p:sldId id="369" r:id="rId24"/>
    <p:sldId id="366" r:id="rId25"/>
    <p:sldId id="367" r:id="rId26"/>
    <p:sldId id="359" r:id="rId27"/>
    <p:sldId id="355" r:id="rId28"/>
    <p:sldId id="354" r:id="rId29"/>
    <p:sldId id="362" r:id="rId30"/>
    <p:sldId id="365" r:id="rId31"/>
    <p:sldId id="360" r:id="rId32"/>
    <p:sldId id="356" r:id="rId33"/>
    <p:sldId id="358" r:id="rId34"/>
    <p:sldId id="363" r:id="rId35"/>
    <p:sldId id="370" r:id="rId36"/>
    <p:sldId id="364" r:id="rId37"/>
    <p:sldId id="375" r:id="rId38"/>
    <p:sldId id="377" r:id="rId39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87C6-7AD7-42AE-9A9A-6CD2408DF67F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E2D1D-7DE9-4088-88F6-13625DABC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98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04E7C-D935-4BF9-8295-B74B46FE46F2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486F-7F66-44D0-A586-1C9D16D5B7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33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480260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365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165AC6-7CC7-462C-A819-E417542AB570}" type="slidenum">
              <a:rPr lang="it-IT" altLang="it-IT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it-IT" altLang="it-IT" sz="2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 voce il motivo del comitato</a:t>
            </a:r>
            <a:r>
              <a:rPr lang="it-IT" baseline="0" dirty="0" smtClean="0"/>
              <a:t> operativo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486F-7F66-44D0-A586-1C9D16D5B76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40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486F-7F66-44D0-A586-1C9D16D5B76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5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486F-7F66-44D0-A586-1C9D16D5B76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4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54486F-7F66-44D0-A586-1C9D16D5B76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5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486F-7F66-44D0-A586-1C9D16D5B76D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1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SLIDE_PPT_800x6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7" descr="MARCHIO_DP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66" y="5389447"/>
            <a:ext cx="1291170" cy="10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751D-F67E-4622-BD10-5234B6CEC927}" type="datetime1">
              <a:rPr lang="it-IT"/>
              <a:pPr>
                <a:defRPr/>
              </a:pPr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60" y="6356125"/>
            <a:ext cx="2895480" cy="365000"/>
          </a:xfrm>
          <a:prstGeom prst="rect">
            <a:avLst/>
          </a:prstGeom>
        </p:spPr>
        <p:txBody>
          <a:bodyPr lIns="90396" tIns="45207" rIns="90396" bIns="45207"/>
          <a:lstStyle>
            <a:lvl1pPr defTabSz="399524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55551B-1FEE-4712-ADD8-6E75D2B532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444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301B-D6A4-42C3-8780-8189DD74325E}" type="slidenum">
              <a:rPr lang="en-GB" altLang="en-US"/>
              <a:pPr>
                <a:defRPr/>
              </a:pPr>
              <a:t>‹N›</a:t>
            </a:fld>
            <a:endParaRPr lang="en-GB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14" y="6028154"/>
            <a:ext cx="1688980" cy="82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623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98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168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69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538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599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22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387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30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17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66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246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51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6370" y="2130193"/>
            <a:ext cx="7771328" cy="1469979"/>
          </a:xfrm>
          <a:prstGeom prst="rect">
            <a:avLst/>
          </a:prstGeom>
        </p:spPr>
        <p:txBody>
          <a:bodyPr lIns="81400" tIns="40693" rIns="81400" bIns="4069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245" y="3886676"/>
            <a:ext cx="6401514" cy="1752284"/>
          </a:xfrm>
        </p:spPr>
        <p:txBody>
          <a:bodyPr/>
          <a:lstStyle>
            <a:lvl1pPr marL="0" indent="0" algn="ctr">
              <a:buNone/>
              <a:defRPr/>
            </a:lvl1pPr>
            <a:lvl2pPr marL="406901" indent="0" algn="ctr">
              <a:buNone/>
              <a:defRPr/>
            </a:lvl2pPr>
            <a:lvl3pPr marL="813823" indent="0" algn="ctr">
              <a:buNone/>
              <a:defRPr/>
            </a:lvl3pPr>
            <a:lvl4pPr marL="1220727" indent="0" algn="ctr">
              <a:buNone/>
              <a:defRPr/>
            </a:lvl4pPr>
            <a:lvl5pPr marL="1627653" indent="0" algn="ctr">
              <a:buNone/>
              <a:defRPr/>
            </a:lvl5pPr>
            <a:lvl6pPr marL="2034561" indent="0" algn="ctr">
              <a:buNone/>
              <a:defRPr/>
            </a:lvl6pPr>
            <a:lvl7pPr marL="2441477" indent="0" algn="ctr">
              <a:buNone/>
              <a:defRPr/>
            </a:lvl7pPr>
            <a:lvl8pPr marL="2848396" indent="0" algn="ctr">
              <a:buNone/>
              <a:defRPr/>
            </a:lvl8pPr>
            <a:lvl9pPr marL="325530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9A884C7-A81B-4E8E-884A-B396C0BF1F5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16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35" y="275220"/>
            <a:ext cx="8228885" cy="1142049"/>
          </a:xfrm>
          <a:prstGeom prst="rect">
            <a:avLst/>
          </a:prstGeom>
        </p:spPr>
        <p:txBody>
          <a:bodyPr lIns="81400" tIns="40693" rIns="81400" bIns="4069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A621DD-EEAB-48B5-A07E-476B0EAEEFA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7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083" y="4407087"/>
            <a:ext cx="7772757" cy="1361619"/>
          </a:xfrm>
          <a:prstGeom prst="rect">
            <a:avLst/>
          </a:prstGeom>
        </p:spPr>
        <p:txBody>
          <a:bodyPr lIns="81400" tIns="40693" rIns="81400" bIns="40693"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083" y="2907165"/>
            <a:ext cx="7772757" cy="149992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6901" indent="0">
              <a:buNone/>
              <a:defRPr sz="1600"/>
            </a:lvl2pPr>
            <a:lvl3pPr marL="813823" indent="0">
              <a:buNone/>
              <a:defRPr sz="1400"/>
            </a:lvl3pPr>
            <a:lvl4pPr marL="1220727" indent="0">
              <a:buNone/>
              <a:defRPr sz="1300"/>
            </a:lvl4pPr>
            <a:lvl5pPr marL="1627653" indent="0">
              <a:buNone/>
              <a:defRPr sz="1300"/>
            </a:lvl5pPr>
            <a:lvl6pPr marL="2034561" indent="0">
              <a:buNone/>
              <a:defRPr sz="1300"/>
            </a:lvl6pPr>
            <a:lvl7pPr marL="2441477" indent="0">
              <a:buNone/>
              <a:defRPr sz="1300"/>
            </a:lvl7pPr>
            <a:lvl8pPr marL="2848396" indent="0">
              <a:buNone/>
              <a:defRPr sz="1300"/>
            </a:lvl8pPr>
            <a:lvl9pPr marL="3255307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3878F5-8695-449E-9641-EE200A91AC6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24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35" y="275220"/>
            <a:ext cx="8228885" cy="1142049"/>
          </a:xfrm>
          <a:prstGeom prst="rect">
            <a:avLst/>
          </a:prstGeom>
        </p:spPr>
        <p:txBody>
          <a:bodyPr lIns="81400" tIns="40693" rIns="81400" bIns="4069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86155" y="1618261"/>
            <a:ext cx="4043664" cy="45254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67086" y="1618261"/>
            <a:ext cx="4045094" cy="45254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1D4721-0AE8-4888-8EC4-43BBC071F1A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3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35" y="275220"/>
            <a:ext cx="8228885" cy="1142049"/>
          </a:xfrm>
          <a:prstGeom prst="rect">
            <a:avLst/>
          </a:prstGeom>
        </p:spPr>
        <p:txBody>
          <a:bodyPr lIns="81400" tIns="40693" rIns="81400" bIns="40693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557" y="1535565"/>
            <a:ext cx="4039375" cy="63874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6901" indent="0">
              <a:buNone/>
              <a:defRPr sz="1800" b="1"/>
            </a:lvl2pPr>
            <a:lvl3pPr marL="813823" indent="0">
              <a:buNone/>
              <a:defRPr sz="1600" b="1"/>
            </a:lvl3pPr>
            <a:lvl4pPr marL="1220727" indent="0">
              <a:buNone/>
              <a:defRPr sz="1400" b="1"/>
            </a:lvl4pPr>
            <a:lvl5pPr marL="1627653" indent="0">
              <a:buNone/>
              <a:defRPr sz="1400" b="1"/>
            </a:lvl5pPr>
            <a:lvl6pPr marL="2034561" indent="0">
              <a:buNone/>
              <a:defRPr sz="1400" b="1"/>
            </a:lvl6pPr>
            <a:lvl7pPr marL="2441477" indent="0">
              <a:buNone/>
              <a:defRPr sz="1400" b="1"/>
            </a:lvl7pPr>
            <a:lvl8pPr marL="2848396" indent="0">
              <a:buNone/>
              <a:defRPr sz="1400" b="1"/>
            </a:lvl8pPr>
            <a:lvl9pPr marL="3255307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557" y="2174314"/>
            <a:ext cx="4039375" cy="395226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677" y="1535565"/>
            <a:ext cx="4040804" cy="63874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6901" indent="0">
              <a:buNone/>
              <a:defRPr sz="1800" b="1"/>
            </a:lvl2pPr>
            <a:lvl3pPr marL="813823" indent="0">
              <a:buNone/>
              <a:defRPr sz="1600" b="1"/>
            </a:lvl3pPr>
            <a:lvl4pPr marL="1220727" indent="0">
              <a:buNone/>
              <a:defRPr sz="1400" b="1"/>
            </a:lvl4pPr>
            <a:lvl5pPr marL="1627653" indent="0">
              <a:buNone/>
              <a:defRPr sz="1400" b="1"/>
            </a:lvl5pPr>
            <a:lvl6pPr marL="2034561" indent="0">
              <a:buNone/>
              <a:defRPr sz="1400" b="1"/>
            </a:lvl6pPr>
            <a:lvl7pPr marL="2441477" indent="0">
              <a:buNone/>
              <a:defRPr sz="1400" b="1"/>
            </a:lvl7pPr>
            <a:lvl8pPr marL="2848396" indent="0">
              <a:buNone/>
              <a:defRPr sz="1400" b="1"/>
            </a:lvl8pPr>
            <a:lvl9pPr marL="3255307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677" y="2174314"/>
            <a:ext cx="4040804" cy="395226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0970EB-91FD-438E-83EF-A38B158B54F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30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35" y="275220"/>
            <a:ext cx="8228885" cy="1142049"/>
          </a:xfrm>
          <a:prstGeom prst="rect">
            <a:avLst/>
          </a:prstGeom>
        </p:spPr>
        <p:txBody>
          <a:bodyPr lIns="81400" tIns="40693" rIns="81400" bIns="4069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1BE369-DDFA-4C7D-B9FF-56C5643173D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73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/>
          <p:cNvCxnSpPr/>
          <p:nvPr userDrawn="1"/>
        </p:nvCxnSpPr>
        <p:spPr bwMode="auto">
          <a:xfrm>
            <a:off x="2818050" y="6453336"/>
            <a:ext cx="345638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2C34BE-59D3-424E-81BB-2E475910BDF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00" y="6079636"/>
            <a:ext cx="1566000" cy="7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558" y="273795"/>
            <a:ext cx="3008440" cy="1162011"/>
          </a:xfrm>
          <a:prstGeom prst="rect">
            <a:avLst/>
          </a:prstGeom>
        </p:spPr>
        <p:txBody>
          <a:bodyPr lIns="81400" tIns="40693" rIns="81400" bIns="40693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712" y="273750"/>
            <a:ext cx="5111775" cy="585282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558" y="1435838"/>
            <a:ext cx="3008440" cy="4690815"/>
          </a:xfrm>
        </p:spPr>
        <p:txBody>
          <a:bodyPr/>
          <a:lstStyle>
            <a:lvl1pPr marL="0" indent="0">
              <a:buNone/>
              <a:defRPr sz="1300"/>
            </a:lvl1pPr>
            <a:lvl2pPr marL="406901" indent="0">
              <a:buNone/>
              <a:defRPr sz="1100"/>
            </a:lvl2pPr>
            <a:lvl3pPr marL="813823" indent="0">
              <a:buNone/>
              <a:defRPr sz="900"/>
            </a:lvl3pPr>
            <a:lvl4pPr marL="1220727" indent="0">
              <a:buNone/>
              <a:defRPr sz="800"/>
            </a:lvl4pPr>
            <a:lvl5pPr marL="1627653" indent="0">
              <a:buNone/>
              <a:defRPr sz="800"/>
            </a:lvl5pPr>
            <a:lvl6pPr marL="2034561" indent="0">
              <a:buNone/>
              <a:defRPr sz="800"/>
            </a:lvl6pPr>
            <a:lvl7pPr marL="2441477" indent="0">
              <a:buNone/>
              <a:defRPr sz="800"/>
            </a:lvl7pPr>
            <a:lvl8pPr marL="2848396" indent="0">
              <a:buNone/>
              <a:defRPr sz="800"/>
            </a:lvl8pPr>
            <a:lvl9pPr marL="3255307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1D5D8-D820-46AB-9F35-F5A07D4DDC6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05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701" y="4800606"/>
            <a:ext cx="5486399" cy="566034"/>
          </a:xfrm>
          <a:prstGeom prst="rect">
            <a:avLst/>
          </a:prstGeom>
        </p:spPr>
        <p:txBody>
          <a:bodyPr lIns="81400" tIns="40693" rIns="81400" bIns="40693"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701" y="613089"/>
            <a:ext cx="5486399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6901" indent="0">
              <a:buNone/>
              <a:defRPr sz="2500"/>
            </a:lvl2pPr>
            <a:lvl3pPr marL="813823" indent="0">
              <a:buNone/>
              <a:defRPr sz="2200"/>
            </a:lvl3pPr>
            <a:lvl4pPr marL="1220727" indent="0">
              <a:buNone/>
              <a:defRPr sz="1800"/>
            </a:lvl4pPr>
            <a:lvl5pPr marL="1627653" indent="0">
              <a:buNone/>
              <a:defRPr sz="1800"/>
            </a:lvl5pPr>
            <a:lvl6pPr marL="2034561" indent="0">
              <a:buNone/>
              <a:defRPr sz="1800"/>
            </a:lvl6pPr>
            <a:lvl7pPr marL="2441477" indent="0">
              <a:buNone/>
              <a:defRPr sz="1800"/>
            </a:lvl7pPr>
            <a:lvl8pPr marL="2848396" indent="0">
              <a:buNone/>
              <a:defRPr sz="1800"/>
            </a:lvl8pPr>
            <a:lvl9pPr marL="3255307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701" y="5366634"/>
            <a:ext cx="5486399" cy="805566"/>
          </a:xfrm>
        </p:spPr>
        <p:txBody>
          <a:bodyPr/>
          <a:lstStyle>
            <a:lvl1pPr marL="0" indent="0">
              <a:buNone/>
              <a:defRPr sz="1300"/>
            </a:lvl1pPr>
            <a:lvl2pPr marL="406901" indent="0">
              <a:buNone/>
              <a:defRPr sz="1100"/>
            </a:lvl2pPr>
            <a:lvl3pPr marL="813823" indent="0">
              <a:buNone/>
              <a:defRPr sz="900"/>
            </a:lvl3pPr>
            <a:lvl4pPr marL="1220727" indent="0">
              <a:buNone/>
              <a:defRPr sz="800"/>
            </a:lvl4pPr>
            <a:lvl5pPr marL="1627653" indent="0">
              <a:buNone/>
              <a:defRPr sz="800"/>
            </a:lvl5pPr>
            <a:lvl6pPr marL="2034561" indent="0">
              <a:buNone/>
              <a:defRPr sz="800"/>
            </a:lvl6pPr>
            <a:lvl7pPr marL="2441477" indent="0">
              <a:buNone/>
              <a:defRPr sz="800"/>
            </a:lvl7pPr>
            <a:lvl8pPr marL="2848396" indent="0">
              <a:buNone/>
              <a:defRPr sz="800"/>
            </a:lvl8pPr>
            <a:lvl9pPr marL="3255307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2F0933-6F8B-46C2-9F10-72AD7ADF85F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70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35" y="275220"/>
            <a:ext cx="8228885" cy="1142049"/>
          </a:xfrm>
          <a:prstGeom prst="rect">
            <a:avLst/>
          </a:prstGeom>
        </p:spPr>
        <p:txBody>
          <a:bodyPr lIns="81400" tIns="40693" rIns="81400" bIns="4069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051161-3359-4A62-B317-C54CCFF95ED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72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8959" y="275179"/>
            <a:ext cx="2063299" cy="5868509"/>
          </a:xfrm>
          <a:prstGeom prst="rect">
            <a:avLst/>
          </a:prstGeom>
        </p:spPr>
        <p:txBody>
          <a:bodyPr vert="eaVert" lIns="81400" tIns="40693" rIns="81400" bIns="40693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03" y="275179"/>
            <a:ext cx="6054057" cy="586850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GB"/>
              <a:t>11/03/11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5506A2-88D5-478F-8AC0-644DB2008DB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2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SLIDE_PPT_800x6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6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7" descr="MARCHIO_DP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66" y="5389447"/>
            <a:ext cx="1291170" cy="10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D79B1-7499-403A-8961-CFD92CE6E566}" type="datetime1">
              <a:rPr lang="it-IT"/>
              <a:pPr>
                <a:defRPr/>
              </a:pPr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60" y="6356125"/>
            <a:ext cx="2895480" cy="365000"/>
          </a:xfrm>
          <a:prstGeom prst="rect">
            <a:avLst/>
          </a:prstGeom>
        </p:spPr>
        <p:txBody>
          <a:bodyPr lIns="90469" tIns="45245" rIns="90469" bIns="45245"/>
          <a:lstStyle>
            <a:lvl1pPr defTabSz="399854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30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5CB87A-B077-4818-B88B-2094138AA9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9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0DDA2-E83D-4325-B4AF-78AF656FF8BB}" type="datetimeFigureOut">
              <a:rPr lang="it-IT" smtClean="0"/>
              <a:t>01/06/2018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49B9-3395-45CB-B6C2-32F050C4F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6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155" y="1618261"/>
            <a:ext cx="8226025" cy="45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357" tIns="45194" rIns="90357" bIns="45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558" y="6356126"/>
            <a:ext cx="2131932" cy="36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57" tIns="45194" rIns="90357" bIns="45194" numCol="1" anchor="ctr" anchorCtr="0" compatLnSpc="1">
            <a:prstTxWarp prst="textNoShape">
              <a:avLst/>
            </a:prstTxWarp>
          </a:bodyPr>
          <a:lstStyle>
            <a:lvl1pPr defTabSz="399854" eaLnBrk="1" hangingPunct="1">
              <a:buClrTx/>
              <a:buSzPct val="100000"/>
              <a:buFontTx/>
              <a:buNone/>
              <a:tabLst>
                <a:tab pos="0" algn="l"/>
                <a:tab pos="450700" algn="l"/>
                <a:tab pos="902834" algn="l"/>
                <a:tab pos="1354960" algn="l"/>
                <a:tab pos="1807092" algn="l"/>
                <a:tab pos="2259217" algn="l"/>
                <a:tab pos="2711340" algn="l"/>
                <a:tab pos="3163468" algn="l"/>
                <a:tab pos="3615600" algn="l"/>
                <a:tab pos="4069132" algn="l"/>
                <a:tab pos="4519838" algn="l"/>
                <a:tab pos="4971965" algn="l"/>
                <a:tab pos="5424096" algn="l"/>
                <a:tab pos="5876222" algn="l"/>
                <a:tab pos="6328343" algn="l"/>
                <a:tab pos="6780473" algn="l"/>
                <a:tab pos="7232595" algn="l"/>
                <a:tab pos="7684730" algn="l"/>
                <a:tab pos="8138265" algn="l"/>
                <a:tab pos="8588971" algn="l"/>
                <a:tab pos="9041096" algn="l"/>
              </a:tabLst>
              <a:defRPr sz="1800">
                <a:solidFill>
                  <a:srgbClr val="000000"/>
                </a:solidFill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11/03/11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60" y="6356125"/>
            <a:ext cx="2894051" cy="36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400" tIns="40693" rIns="81400" bIns="40693" anchor="ctr"/>
          <a:lstStyle>
            <a:lvl1pPr defTabSz="438150" eaLnBrk="0" hangingPunct="0"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defTabSz="438150" eaLnBrk="0" hangingPunct="0"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defTabSz="438150" eaLnBrk="0" hangingPunct="0"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defTabSz="438150" eaLnBrk="0" hangingPunct="0"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defTabSz="438150" eaLnBrk="0" hangingPunct="0"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484438" indent="-217488" defTabSz="4381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41638" indent="-217488" defTabSz="4381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398838" indent="-217488" defTabSz="4381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56038" indent="-217488" defTabSz="43815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altLang="it-IT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1651" y="6356126"/>
            <a:ext cx="2131932" cy="36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357" tIns="45194" rIns="90357" bIns="45194" numCol="1" anchor="ctr" anchorCtr="0" compatLnSpc="1">
            <a:prstTxWarp prst="textNoShape">
              <a:avLst/>
            </a:prstTxWarp>
          </a:bodyPr>
          <a:lstStyle>
            <a:lvl1pPr defTabSz="399854" eaLnBrk="1" hangingPunct="1">
              <a:buClrTx/>
              <a:buSzPct val="100000"/>
              <a:buFontTx/>
              <a:buNone/>
              <a:tabLst>
                <a:tab pos="0" algn="l"/>
                <a:tab pos="450700" algn="l"/>
                <a:tab pos="902834" algn="l"/>
                <a:tab pos="1354960" algn="l"/>
                <a:tab pos="1807092" algn="l"/>
                <a:tab pos="2259217" algn="l"/>
                <a:tab pos="2711340" algn="l"/>
                <a:tab pos="3163468" algn="l"/>
                <a:tab pos="3615600" algn="l"/>
                <a:tab pos="4069132" algn="l"/>
                <a:tab pos="4519838" algn="l"/>
                <a:tab pos="4971965" algn="l"/>
                <a:tab pos="5424096" algn="l"/>
                <a:tab pos="5876222" algn="l"/>
                <a:tab pos="6328343" algn="l"/>
                <a:tab pos="6780473" algn="l"/>
                <a:tab pos="7232595" algn="l"/>
                <a:tab pos="7684730" algn="l"/>
                <a:tab pos="8138265" algn="l"/>
                <a:tab pos="8588971" algn="l"/>
                <a:tab pos="9041096" algn="l"/>
              </a:tabLst>
              <a:defRPr sz="1800">
                <a:solidFill>
                  <a:srgbClr val="000000"/>
                </a:solidFill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FDD1F1-2B99-4ECC-A112-A4DCA4E22E93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GB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9144000" cy="1267519"/>
          </a:xfrm>
          <a:prstGeom prst="rect">
            <a:avLst/>
          </a:prstGeom>
          <a:blipFill dpi="0" rotWithShape="0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103" tIns="40050" rIns="80103" bIns="40050" anchor="ctr" anchorCtr="1"/>
          <a:lstStyle>
            <a:lvl1pPr eaLnBrk="0" hangingPunct="0"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06663" indent="-227013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63863" indent="-227013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1063" indent="-227013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78263" indent="-227013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03238" algn="l"/>
                <a:tab pos="1009650" algn="l"/>
                <a:tab pos="1516063" algn="l"/>
                <a:tab pos="2022475" algn="l"/>
                <a:tab pos="2527300" algn="l"/>
                <a:tab pos="3033713" algn="l"/>
                <a:tab pos="3540125" algn="l"/>
                <a:tab pos="4046538" algn="l"/>
                <a:tab pos="4554538" algn="l"/>
                <a:tab pos="5057775" algn="l"/>
                <a:tab pos="5564188" algn="l"/>
                <a:tab pos="6070600" algn="l"/>
                <a:tab pos="6577013" algn="l"/>
                <a:tab pos="7081838" algn="l"/>
                <a:tab pos="7588250" algn="l"/>
                <a:tab pos="8094663" algn="l"/>
                <a:tab pos="8601075" algn="l"/>
                <a:tab pos="9109075" algn="l"/>
                <a:tab pos="9612313" algn="l"/>
                <a:tab pos="10118725" algn="l"/>
              </a:tabLst>
              <a:defRPr sz="2600"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3985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it-IT" sz="180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34823" name="Picture 8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3" y="558906"/>
            <a:ext cx="936563" cy="73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3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3941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ctr" defTabSz="3941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2pPr>
      <a:lvl3pPr algn="ctr" defTabSz="3941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3pPr>
      <a:lvl4pPr algn="ctr" defTabSz="3941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4pPr>
      <a:lvl5pPr algn="ctr" defTabSz="3941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MS PGothic" pitchFamily="34" charset="-128"/>
        </a:defRPr>
      </a:lvl5pPr>
      <a:lvl6pPr marL="2238023" indent="-203448" algn="ctr" defTabSz="3998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ＭＳ Ｐゴシック" pitchFamily="34" charset="-128"/>
        </a:defRPr>
      </a:lvl6pPr>
      <a:lvl7pPr marL="2644932" indent="-203448" algn="ctr" defTabSz="3998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ＭＳ Ｐゴシック" pitchFamily="34" charset="-128"/>
        </a:defRPr>
      </a:lvl7pPr>
      <a:lvl8pPr marL="3051844" indent="-203448" algn="ctr" defTabSz="3998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ＭＳ Ｐゴシック" pitchFamily="34" charset="-128"/>
        </a:defRPr>
      </a:lvl8pPr>
      <a:lvl9pPr marL="3458765" indent="-203448" algn="ctr" defTabSz="399854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01299" indent="-301299" algn="l" defTabSz="394116" rtl="0" eaLnBrk="0" fontAlgn="base" hangingPunct="0">
        <a:spcBef>
          <a:spcPts val="81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658288" indent="-249893" algn="l" defTabSz="394116" rtl="0" eaLnBrk="0" fontAlgn="base" hangingPunct="0">
        <a:spcBef>
          <a:spcPts val="69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MS PGothic" pitchFamily="34" charset="-128"/>
        </a:defRPr>
      </a:lvl2pPr>
      <a:lvl3pPr marL="1013849" indent="-198486" algn="l" defTabSz="394116" rtl="0" eaLnBrk="0" fontAlgn="base" hangingPunct="0">
        <a:spcBef>
          <a:spcPts val="607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MS PGothic" pitchFamily="34" charset="-128"/>
        </a:defRPr>
      </a:lvl3pPr>
      <a:lvl4pPr marL="1420817" indent="-198486" algn="l" defTabSz="394116" rtl="0" eaLnBrk="0" fontAlgn="base" hangingPunct="0">
        <a:spcBef>
          <a:spcPts val="4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MS PGothic" pitchFamily="34" charset="-128"/>
        </a:defRPr>
      </a:lvl4pPr>
      <a:lvl5pPr marL="1827784" indent="-198486" algn="l" defTabSz="394116" rtl="0" eaLnBrk="0" fontAlgn="base" hangingPunct="0">
        <a:spcBef>
          <a:spcPts val="4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MS PGothic" pitchFamily="34" charset="-128"/>
        </a:defRPr>
      </a:lvl5pPr>
      <a:lvl6pPr marL="2238023" indent="-203448" algn="l" defTabSz="399854" rtl="0" fontAlgn="base">
        <a:spcBef>
          <a:spcPts val="4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644932" indent="-203448" algn="l" defTabSz="399854" rtl="0" fontAlgn="base">
        <a:spcBef>
          <a:spcPts val="4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051844" indent="-203448" algn="l" defTabSz="399854" rtl="0" fontAlgn="base">
        <a:spcBef>
          <a:spcPts val="4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458765" indent="-203448" algn="l" defTabSz="399854" rtl="0" fontAlgn="base">
        <a:spcBef>
          <a:spcPts val="4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901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3823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0727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7653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4561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77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8396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5307" algn="l" defTabSz="81382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pianiemergenza.protezionecivile.fvg.it/" TargetMode="Externa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0.JPG"/><Relationship Id="rId4" Type="http://schemas.openxmlformats.org/officeDocument/2006/relationships/hyperlink" Target="http://www.protezionecivile.fvg.it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90460"/>
            <a:ext cx="1688980" cy="82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26998"/>
            <a:ext cx="1906809" cy="8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249094" y="4221088"/>
            <a:ext cx="87874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1800" b="1" dirty="0" err="1" smtClean="0">
                <a:solidFill>
                  <a:schemeClr val="bg1"/>
                </a:solidFill>
                <a:latin typeface="+mj-lt"/>
              </a:rPr>
              <a:t>Incontro</a:t>
            </a:r>
            <a:r>
              <a:rPr lang="en-US" altLang="it-IT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t-IT" sz="1800" b="1" dirty="0" err="1" smtClean="0">
                <a:solidFill>
                  <a:schemeClr val="bg1"/>
                </a:solidFill>
                <a:latin typeface="+mj-lt"/>
              </a:rPr>
              <a:t>informativo</a:t>
            </a:r>
            <a:r>
              <a:rPr lang="en-US" altLang="it-IT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t-IT" sz="1800" b="1" dirty="0" err="1" smtClean="0">
                <a:solidFill>
                  <a:schemeClr val="bg1"/>
                </a:solidFill>
                <a:latin typeface="+mj-lt"/>
              </a:rPr>
              <a:t>Volontariato</a:t>
            </a:r>
            <a:r>
              <a:rPr lang="en-US" altLang="it-IT" sz="1800" b="1" dirty="0" smtClean="0">
                <a:solidFill>
                  <a:schemeClr val="bg1"/>
                </a:solidFill>
                <a:latin typeface="+mj-lt"/>
              </a:rPr>
              <a:t> e </a:t>
            </a:r>
            <a:r>
              <a:rPr lang="en-US" altLang="it-IT" sz="1800" b="1" dirty="0" err="1" smtClean="0">
                <a:solidFill>
                  <a:schemeClr val="bg1"/>
                </a:solidFill>
                <a:latin typeface="+mj-lt"/>
              </a:rPr>
              <a:t>Tecnici</a:t>
            </a:r>
            <a:r>
              <a:rPr lang="en-US" altLang="it-IT" sz="1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it-IT" sz="1800" b="1" dirty="0" err="1" smtClean="0">
                <a:solidFill>
                  <a:schemeClr val="bg1"/>
                </a:solidFill>
                <a:latin typeface="+mj-lt"/>
              </a:rPr>
              <a:t>Comunali</a:t>
            </a:r>
            <a:r>
              <a:rPr lang="en-US" altLang="it-IT" sz="18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it-IT" sz="1800" b="1" dirty="0" smtClean="0">
                <a:solidFill>
                  <a:schemeClr val="bg1"/>
                </a:solidFill>
                <a:latin typeface="+mj-lt"/>
              </a:rPr>
              <a:t>Pordenone 31 </a:t>
            </a:r>
            <a:r>
              <a:rPr lang="en-US" altLang="it-IT" sz="1800" b="1" dirty="0" err="1" smtClean="0">
                <a:solidFill>
                  <a:schemeClr val="bg1"/>
                </a:solidFill>
                <a:latin typeface="+mj-lt"/>
              </a:rPr>
              <a:t>maggio</a:t>
            </a:r>
            <a:r>
              <a:rPr lang="en-US" altLang="it-IT" sz="1800" b="1" dirty="0" smtClean="0">
                <a:solidFill>
                  <a:schemeClr val="bg1"/>
                </a:solidFill>
                <a:latin typeface="+mj-lt"/>
              </a:rPr>
              <a:t> 2018</a:t>
            </a:r>
            <a:endParaRPr lang="it-IT" altLang="it-IT" sz="1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0478" y="3284984"/>
            <a:ext cx="688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+mj-lt"/>
              </a:rPr>
              <a:t>NEIFLEX – NORTH EASTERN ITALY FLOOD EXERCISE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+mj-lt"/>
              </a:rPr>
              <a:t>UN PROGETTO EUROPEO</a:t>
            </a:r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21" y="1532850"/>
            <a:ext cx="6227460" cy="42484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339752" y="1844824"/>
            <a:ext cx="4640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L1 – Fiume Noncello imbarcadero di Pordenone</a:t>
            </a:r>
          </a:p>
          <a:p>
            <a:r>
              <a:rPr lang="it-IT" dirty="0" smtClean="0"/>
              <a:t>L2 – Idrovore Prata di Sopra</a:t>
            </a:r>
          </a:p>
          <a:p>
            <a:r>
              <a:rPr lang="it-IT" dirty="0" smtClean="0"/>
              <a:t>L3 – Fiume Meduna imbarcadero di Prata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40129" y="754879"/>
            <a:ext cx="310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SITI area Pordenone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94786" y="3309483"/>
            <a:ext cx="15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Pordenone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2774015" y="4224591"/>
            <a:ext cx="156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Prata di Sopra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2987824" y="500067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Prata di Pordenone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0" y="1592281"/>
            <a:ext cx="3072745" cy="23045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7" y="4077072"/>
            <a:ext cx="3072341" cy="23042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46641"/>
            <a:ext cx="3089444" cy="231708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75728" y="3432958"/>
            <a:ext cx="265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L1 - Imbarcadero Noncello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200618" y="5683616"/>
            <a:ext cx="23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L3 - Imbarcadero Prata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25279" y="3526739"/>
            <a:ext cx="272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L2 - Idrovore Prata di Sopra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27063"/>
            <a:ext cx="3089444" cy="23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2782486" y="1375513"/>
            <a:ext cx="286108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0000"/>
                </a:solidFill>
              </a:rPr>
              <a:t>DICOMAC / COREM</a:t>
            </a:r>
            <a:endParaRPr lang="it-IT" sz="2400" dirty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98" y="914056"/>
            <a:ext cx="1720916" cy="9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5580112" y="2536590"/>
            <a:ext cx="201622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it-IT"/>
            </a:defPPr>
            <a:lvl1pPr algn="ctr">
              <a:defRPr sz="1400"/>
            </a:lvl1pPr>
          </a:lstStyle>
          <a:p>
            <a:r>
              <a:rPr lang="it-IT" dirty="0">
                <a:solidFill>
                  <a:srgbClr val="000000"/>
                </a:solidFill>
              </a:rPr>
              <a:t>Centro Coordinamento </a:t>
            </a:r>
            <a:r>
              <a:rPr lang="it-IT" dirty="0" smtClean="0">
                <a:solidFill>
                  <a:srgbClr val="000000"/>
                </a:solidFill>
              </a:rPr>
              <a:t>Soccorsi </a:t>
            </a:r>
            <a:r>
              <a:rPr lang="it-IT" dirty="0">
                <a:solidFill>
                  <a:srgbClr val="000000"/>
                </a:solidFill>
              </a:rPr>
              <a:t>(CCS</a:t>
            </a:r>
            <a:r>
              <a:rPr lang="it-IT" dirty="0" smtClean="0">
                <a:solidFill>
                  <a:srgbClr val="000000"/>
                </a:solidFill>
              </a:rPr>
              <a:t>) –  Udine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309750" y="3882314"/>
            <a:ext cx="2214578" cy="307777"/>
          </a:xfrm>
          <a:prstGeom prst="rect">
            <a:avLst/>
          </a:prstGeom>
          <a:solidFill>
            <a:srgbClr val="92CA36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it-IT"/>
            </a:defPPr>
            <a:lvl1pPr>
              <a:defRPr sz="1400"/>
            </a:lvl1pPr>
          </a:lstStyle>
          <a:p>
            <a:pPr algn="ctr"/>
            <a:r>
              <a:rPr lang="it-IT" dirty="0" smtClean="0">
                <a:solidFill>
                  <a:srgbClr val="000000"/>
                </a:solidFill>
              </a:rPr>
              <a:t> COC – Latisana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5525774" y="4293096"/>
            <a:ext cx="2214578" cy="307777"/>
          </a:xfrm>
          <a:prstGeom prst="rect">
            <a:avLst/>
          </a:prstGeom>
          <a:solidFill>
            <a:srgbClr val="92CA36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it-IT"/>
            </a:defPPr>
            <a:lvl1pPr>
              <a:defRPr sz="1400"/>
            </a:lvl1pPr>
          </a:lstStyle>
          <a:p>
            <a:pPr algn="ctr"/>
            <a:r>
              <a:rPr lang="it-IT" dirty="0" smtClean="0">
                <a:solidFill>
                  <a:srgbClr val="000000"/>
                </a:solidFill>
              </a:rPr>
              <a:t> COC – Ronchis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741798" y="4705399"/>
            <a:ext cx="2214578" cy="307777"/>
          </a:xfrm>
          <a:prstGeom prst="rect">
            <a:avLst/>
          </a:prstGeom>
          <a:solidFill>
            <a:srgbClr val="92CA36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it-IT"/>
            </a:defPPr>
            <a:lvl1pPr>
              <a:defRPr sz="1400"/>
            </a:lvl1pPr>
          </a:lstStyle>
          <a:p>
            <a:pPr algn="ctr"/>
            <a:r>
              <a:rPr lang="it-IT" dirty="0" smtClean="0">
                <a:solidFill>
                  <a:srgbClr val="000000"/>
                </a:solidFill>
              </a:rPr>
              <a:t> COC –  Varmo</a:t>
            </a:r>
            <a:endParaRPr lang="it-IT" dirty="0">
              <a:solidFill>
                <a:srgbClr val="000000"/>
              </a:solidFill>
            </a:endParaRPr>
          </a:p>
        </p:txBody>
      </p:sp>
      <p:cxnSp>
        <p:nvCxnSpPr>
          <p:cNvPr id="61" name="Connettore 2 60"/>
          <p:cNvCxnSpPr/>
          <p:nvPr/>
        </p:nvCxnSpPr>
        <p:spPr bwMode="auto">
          <a:xfrm rot="5400000">
            <a:off x="6268239" y="3463925"/>
            <a:ext cx="64294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Rettangolo 22"/>
          <p:cNvSpPr/>
          <p:nvPr/>
        </p:nvSpPr>
        <p:spPr bwMode="auto">
          <a:xfrm>
            <a:off x="179512" y="2060848"/>
            <a:ext cx="8374302" cy="417646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27" name="Connettore 2 26"/>
          <p:cNvCxnSpPr>
            <a:stCxn id="24" idx="3"/>
            <a:endCxn id="19" idx="1"/>
          </p:cNvCxnSpPr>
          <p:nvPr/>
        </p:nvCxnSpPr>
        <p:spPr bwMode="auto">
          <a:xfrm>
            <a:off x="4932040" y="2733021"/>
            <a:ext cx="648072" cy="651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4" name="Gruppo 3"/>
          <p:cNvGrpSpPr/>
          <p:nvPr/>
        </p:nvGrpSpPr>
        <p:grpSpPr>
          <a:xfrm>
            <a:off x="611560" y="2132856"/>
            <a:ext cx="4320480" cy="3816424"/>
            <a:chOff x="611560" y="2132856"/>
            <a:chExt cx="4320480" cy="3816424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611560" y="2536590"/>
              <a:ext cx="2280886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rgbClr val="000000"/>
                  </a:solidFill>
                </a:rPr>
                <a:t>Centro Coordinamento  Soccorsi  (CCS) –  Pordenone</a:t>
              </a:r>
              <a:endParaRPr lang="it-IT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755576" y="4305296"/>
              <a:ext cx="2376264" cy="307777"/>
            </a:xfrm>
            <a:prstGeom prst="rect">
              <a:avLst/>
            </a:prstGeom>
            <a:solidFill>
              <a:srgbClr val="92CA36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it-IT"/>
              </a:defPPr>
              <a:lvl1pPr>
                <a:defRPr sz="1400"/>
              </a:lvl1pPr>
            </a:lstStyle>
            <a:p>
              <a:pPr algn="ctr"/>
              <a:r>
                <a:rPr lang="it-IT" dirty="0" smtClean="0">
                  <a:solidFill>
                    <a:srgbClr val="000000"/>
                  </a:solidFill>
                </a:rPr>
                <a:t> COC – Prata di Pordenone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683568" y="3879684"/>
              <a:ext cx="2376264" cy="307777"/>
            </a:xfrm>
            <a:prstGeom prst="rect">
              <a:avLst/>
            </a:prstGeom>
            <a:solidFill>
              <a:srgbClr val="92CA36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it-IT"/>
              </a:defPPr>
              <a:lvl1pPr>
                <a:defRPr sz="1400"/>
              </a:lvl1pPr>
            </a:lstStyle>
            <a:p>
              <a:pPr algn="ctr"/>
              <a:r>
                <a:rPr lang="it-IT" dirty="0" smtClean="0">
                  <a:solidFill>
                    <a:srgbClr val="000000"/>
                  </a:solidFill>
                </a:rPr>
                <a:t> COC – Pordenone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34480" y="4779274"/>
              <a:ext cx="2369368" cy="307777"/>
            </a:xfrm>
            <a:prstGeom prst="rect">
              <a:avLst/>
            </a:prstGeom>
            <a:solidFill>
              <a:srgbClr val="92CA36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it-IT"/>
              </a:defPPr>
              <a:lvl1pPr>
                <a:defRPr sz="1400"/>
              </a:lvl1pPr>
            </a:lstStyle>
            <a:p>
              <a:pPr algn="ctr"/>
              <a:r>
                <a:rPr lang="it-IT" dirty="0" smtClean="0">
                  <a:solidFill>
                    <a:srgbClr val="000000"/>
                  </a:solidFill>
                </a:rPr>
                <a:t> COC –  </a:t>
              </a:r>
              <a:r>
                <a:rPr lang="it-IT" dirty="0">
                  <a:solidFill>
                    <a:srgbClr val="000000"/>
                  </a:solidFill>
                </a:rPr>
                <a:t>Pasiano di </a:t>
              </a:r>
              <a:r>
                <a:rPr lang="it-IT" dirty="0" smtClean="0">
                  <a:solidFill>
                    <a:srgbClr val="000000"/>
                  </a:solidFill>
                </a:rPr>
                <a:t>Pordenone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899592" y="5205349"/>
              <a:ext cx="2369368" cy="307777"/>
            </a:xfrm>
            <a:prstGeom prst="rect">
              <a:avLst/>
            </a:prstGeom>
            <a:solidFill>
              <a:srgbClr val="92CA36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it-IT"/>
              </a:defPPr>
              <a:lvl1pPr>
                <a:defRPr sz="1400"/>
              </a:lvl1pPr>
            </a:lstStyle>
            <a:p>
              <a:pPr algn="ctr"/>
              <a:r>
                <a:rPr lang="it-IT" dirty="0" smtClean="0">
                  <a:solidFill>
                    <a:srgbClr val="000000"/>
                  </a:solidFill>
                </a:rPr>
                <a:t> COC – Sacile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cxnSp>
          <p:nvCxnSpPr>
            <p:cNvPr id="63" name="Connettore 2 62"/>
            <p:cNvCxnSpPr/>
            <p:nvPr/>
          </p:nvCxnSpPr>
          <p:spPr bwMode="auto">
            <a:xfrm>
              <a:off x="1620568" y="3163449"/>
              <a:ext cx="1" cy="64294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0" name="CasellaDiTesto 19"/>
            <p:cNvSpPr txBox="1"/>
            <p:nvPr/>
          </p:nvSpPr>
          <p:spPr>
            <a:xfrm>
              <a:off x="1043608" y="5641503"/>
              <a:ext cx="2369368" cy="307777"/>
            </a:xfrm>
            <a:prstGeom prst="rect">
              <a:avLst/>
            </a:prstGeom>
            <a:solidFill>
              <a:srgbClr val="92CA36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spAutoFit/>
            </a:bodyPr>
            <a:lstStyle>
              <a:defPPr>
                <a:defRPr lang="it-IT"/>
              </a:defPPr>
              <a:lvl1pPr>
                <a:defRPr sz="1400"/>
              </a:lvl1pPr>
            </a:lstStyle>
            <a:p>
              <a:pPr algn="ctr"/>
              <a:r>
                <a:rPr lang="it-IT" dirty="0" smtClean="0">
                  <a:solidFill>
                    <a:srgbClr val="000000"/>
                  </a:solidFill>
                </a:rPr>
                <a:t> COC – Brugnera</a:t>
              </a:r>
              <a:endParaRPr lang="it-IT" dirty="0">
                <a:solidFill>
                  <a:srgbClr val="000000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563888" y="2132856"/>
              <a:ext cx="1368152" cy="12003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it-IT" sz="24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it-IT" sz="2400" dirty="0" smtClean="0">
                  <a:solidFill>
                    <a:srgbClr val="000000"/>
                  </a:solidFill>
                </a:rPr>
                <a:t>COREM</a:t>
              </a:r>
            </a:p>
            <a:p>
              <a:pPr algn="ctr"/>
              <a:endParaRPr lang="it-IT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8" name="Connettore 2 27"/>
            <p:cNvCxnSpPr>
              <a:stCxn id="18" idx="3"/>
              <a:endCxn id="24" idx="1"/>
            </p:cNvCxnSpPr>
            <p:nvPr/>
          </p:nvCxnSpPr>
          <p:spPr bwMode="auto">
            <a:xfrm flipV="1">
              <a:off x="2892446" y="2733021"/>
              <a:ext cx="671442" cy="6517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1" name="Freccia angolare bidirezionale 10"/>
            <p:cNvSpPr/>
            <p:nvPr/>
          </p:nvSpPr>
          <p:spPr bwMode="auto">
            <a:xfrm>
              <a:off x="3347864" y="3429000"/>
              <a:ext cx="800052" cy="1442027"/>
            </a:xfrm>
            <a:prstGeom prst="leftUp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it-IT" sz="2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2" name="Freccia angolare bidirezionale 31"/>
          <p:cNvSpPr/>
          <p:nvPr/>
        </p:nvSpPr>
        <p:spPr bwMode="auto">
          <a:xfrm flipH="1">
            <a:off x="4353611" y="3439595"/>
            <a:ext cx="809758" cy="1442027"/>
          </a:xfrm>
          <a:prstGeom prst="left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894198" y="5137447"/>
            <a:ext cx="2214578" cy="307777"/>
          </a:xfrm>
          <a:prstGeom prst="rect">
            <a:avLst/>
          </a:prstGeom>
          <a:solidFill>
            <a:srgbClr val="92CA36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it-IT"/>
            </a:defPPr>
            <a:lvl1pPr>
              <a:defRPr sz="1400"/>
            </a:lvl1pPr>
          </a:lstStyle>
          <a:p>
            <a:pPr algn="ctr"/>
            <a:r>
              <a:rPr lang="it-IT" dirty="0" smtClean="0">
                <a:solidFill>
                  <a:srgbClr val="000000"/>
                </a:solidFill>
              </a:rPr>
              <a:t> COC –  Rivignano Teor</a:t>
            </a:r>
            <a:endParaRPr lang="it-IT" dirty="0">
              <a:solidFill>
                <a:srgbClr val="00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3659651" y="63467"/>
            <a:ext cx="7873369" cy="829952"/>
            <a:chOff x="3659651" y="63467"/>
            <a:chExt cx="7873369" cy="829952"/>
          </a:xfrm>
        </p:grpSpPr>
        <p:sp>
          <p:nvSpPr>
            <p:cNvPr id="13" name="Titolo 1"/>
            <p:cNvSpPr txBox="1">
              <a:spLocks/>
            </p:cNvSpPr>
            <p:nvPr/>
          </p:nvSpPr>
          <p:spPr>
            <a:xfrm>
              <a:off x="3659651" y="317355"/>
              <a:ext cx="7873369" cy="576064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r>
                <a:rPr lang="it-IT" sz="3000" b="1" kern="0" dirty="0" smtClean="0">
                  <a:solidFill>
                    <a:schemeClr val="bg1"/>
                  </a:solidFill>
                </a:rPr>
                <a:t>REGIONE FVG</a:t>
              </a:r>
            </a:p>
            <a:p>
              <a:endParaRPr lang="it-IT" sz="3000" b="1" kern="0" dirty="0">
                <a:solidFill>
                  <a:schemeClr val="bg1"/>
                </a:solidFill>
              </a:endParaRPr>
            </a:p>
            <a:p>
              <a:endParaRPr lang="it-IT" sz="3000" b="1" kern="0" dirty="0" smtClean="0">
                <a:solidFill>
                  <a:schemeClr val="bg1"/>
                </a:solidFill>
              </a:endParaRPr>
            </a:p>
            <a:p>
              <a:endParaRPr lang="it-IT" sz="30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26" name="Titolo 1"/>
            <p:cNvSpPr txBox="1">
              <a:spLocks/>
            </p:cNvSpPr>
            <p:nvPr/>
          </p:nvSpPr>
          <p:spPr>
            <a:xfrm>
              <a:off x="4139952" y="63467"/>
              <a:ext cx="6840538" cy="504825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358775" indent="-358775" defTabSz="914400"/>
              <a:r>
                <a:rPr lang="it-IT" sz="2400" b="1" kern="1200" dirty="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+mn-cs"/>
                </a:rPr>
                <a:t>MODELLO INTERVENTO</a:t>
              </a:r>
              <a:endParaRPr lang="it-IT" sz="2400" b="1" kern="1200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+mn-cs"/>
              </a:endParaRPr>
            </a:p>
          </p:txBody>
        </p:sp>
      </p:grpSp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84" y="491480"/>
            <a:ext cx="777280" cy="777280"/>
          </a:xfrm>
          <a:prstGeom prst="rect">
            <a:avLst/>
          </a:prstGeom>
        </p:spPr>
      </p:pic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455904" y="405127"/>
            <a:ext cx="3916296" cy="8728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238023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644932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051844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458765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sz="2400" kern="0" dirty="0" smtClean="0"/>
              <a:t>Centri operativi e </a:t>
            </a:r>
          </a:p>
          <a:p>
            <a:pPr eaLnBrk="1" hangingPunct="1">
              <a:defRPr/>
            </a:pPr>
            <a:r>
              <a:rPr lang="it-IT" sz="2400" kern="0" dirty="0" smtClean="0"/>
              <a:t>strutture di coordinamento</a:t>
            </a:r>
            <a:endParaRPr lang="it-IT" sz="2400" kern="0" dirty="0"/>
          </a:p>
        </p:txBody>
      </p:sp>
    </p:spTree>
    <p:extLst>
      <p:ext uri="{BB962C8B-B14F-4D97-AF65-F5344CB8AC3E}">
        <p14:creationId xmlns:p14="http://schemas.microsoft.com/office/powerpoint/2010/main" val="6007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33798"/>
            <a:ext cx="8642350" cy="5270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2400" dirty="0" smtClean="0"/>
              <a:t>Il Sistema </a:t>
            </a:r>
            <a:r>
              <a:rPr lang="it-IT" sz="2400" dirty="0"/>
              <a:t>regionale integrato di </a:t>
            </a:r>
            <a:r>
              <a:rPr lang="it-IT" sz="2400" dirty="0" smtClean="0"/>
              <a:t>Protezione Civile </a:t>
            </a:r>
            <a:r>
              <a:rPr lang="it-IT" sz="2400" dirty="0"/>
              <a:t>del FVG</a:t>
            </a:r>
          </a:p>
        </p:txBody>
      </p:sp>
      <p:sp>
        <p:nvSpPr>
          <p:cNvPr id="3076" name="Rectangle 33"/>
          <p:cNvSpPr>
            <a:spLocks noChangeArrowheads="1"/>
          </p:cNvSpPr>
          <p:nvPr/>
        </p:nvSpPr>
        <p:spPr bwMode="auto">
          <a:xfrm>
            <a:off x="4815011" y="2348830"/>
            <a:ext cx="4149478" cy="3600450"/>
          </a:xfrm>
          <a:prstGeom prst="rect">
            <a:avLst/>
          </a:prstGeom>
          <a:solidFill>
            <a:srgbClr val="00CCFF">
              <a:alpha val="67842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/>
        </p:spPr>
        <p:txBody>
          <a:bodyPr wrap="none" lIns="91434" tIns="45718" rIns="91434" bIns="45718" anchor="ctr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162210" y="2348830"/>
            <a:ext cx="4104134" cy="3600450"/>
          </a:xfrm>
          <a:prstGeom prst="rect">
            <a:avLst/>
          </a:prstGeom>
          <a:solidFill>
            <a:schemeClr val="accent6">
              <a:lumMod val="40000"/>
              <a:lumOff val="60000"/>
              <a:alpha val="67842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</p:spPr>
        <p:txBody>
          <a:bodyPr wrap="none" lIns="91434" tIns="45718" rIns="91434" bIns="45718" anchor="ctr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78" name="Text Box 5"/>
          <p:cNvSpPr txBox="1">
            <a:spLocks noChangeArrowheads="1"/>
          </p:cNvSpPr>
          <p:nvPr/>
        </p:nvSpPr>
        <p:spPr bwMode="auto">
          <a:xfrm>
            <a:off x="6521450" y="3656930"/>
            <a:ext cx="1676400" cy="581025"/>
          </a:xfrm>
          <a:prstGeom prst="rect">
            <a:avLst/>
          </a:prstGeom>
          <a:noFill/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 anchor="ctr"/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Protezione Civile della Regione </a:t>
            </a:r>
          </a:p>
        </p:txBody>
      </p:sp>
      <p:sp>
        <p:nvSpPr>
          <p:cNvPr id="7179" name="Text Box 6"/>
          <p:cNvSpPr txBox="1">
            <a:spLocks noChangeArrowheads="1"/>
          </p:cNvSpPr>
          <p:nvPr/>
        </p:nvSpPr>
        <p:spPr bwMode="auto">
          <a:xfrm>
            <a:off x="7343775" y="2606005"/>
            <a:ext cx="1463675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 anchor="ctr"/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Volontariato</a:t>
            </a:r>
          </a:p>
        </p:txBody>
      </p:sp>
      <p:sp>
        <p:nvSpPr>
          <p:cNvPr id="7180" name="Text Box 7"/>
          <p:cNvSpPr txBox="1">
            <a:spLocks noChangeArrowheads="1"/>
          </p:cNvSpPr>
          <p:nvPr/>
        </p:nvSpPr>
        <p:spPr bwMode="auto">
          <a:xfrm>
            <a:off x="4962525" y="5119017"/>
            <a:ext cx="190500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 anchor="ctr"/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Istituzioni sanitarie </a:t>
            </a:r>
          </a:p>
        </p:txBody>
      </p:sp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5543550" y="3499767"/>
            <a:ext cx="26670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82" name="Line 9"/>
          <p:cNvSpPr>
            <a:spLocks noChangeShapeType="1"/>
          </p:cNvSpPr>
          <p:nvPr/>
        </p:nvSpPr>
        <p:spPr bwMode="auto">
          <a:xfrm>
            <a:off x="6064250" y="3063205"/>
            <a:ext cx="457200" cy="4572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83" name="Line 10"/>
          <p:cNvSpPr>
            <a:spLocks noChangeShapeType="1"/>
          </p:cNvSpPr>
          <p:nvPr/>
        </p:nvSpPr>
        <p:spPr bwMode="auto">
          <a:xfrm flipH="1">
            <a:off x="5724525" y="4399880"/>
            <a:ext cx="900113" cy="719137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84" name="Line 11"/>
          <p:cNvSpPr>
            <a:spLocks noChangeShapeType="1"/>
          </p:cNvSpPr>
          <p:nvPr/>
        </p:nvSpPr>
        <p:spPr bwMode="auto">
          <a:xfrm flipH="1">
            <a:off x="7664450" y="3063205"/>
            <a:ext cx="457200" cy="4572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85" name="Text Box 12"/>
          <p:cNvSpPr txBox="1">
            <a:spLocks noChangeArrowheads="1"/>
          </p:cNvSpPr>
          <p:nvPr/>
        </p:nvSpPr>
        <p:spPr bwMode="auto">
          <a:xfrm>
            <a:off x="5378450" y="2606005"/>
            <a:ext cx="13716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 anchor="ctr"/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Enti locali</a:t>
            </a:r>
          </a:p>
        </p:txBody>
      </p:sp>
      <p:sp>
        <p:nvSpPr>
          <p:cNvPr id="7186" name="AutoShape 13"/>
          <p:cNvSpPr>
            <a:spLocks noChangeArrowheads="1"/>
          </p:cNvSpPr>
          <p:nvPr/>
        </p:nvSpPr>
        <p:spPr bwMode="auto">
          <a:xfrm>
            <a:off x="3930650" y="3596605"/>
            <a:ext cx="1219200" cy="609600"/>
          </a:xfrm>
          <a:prstGeom prst="leftRightArrow">
            <a:avLst>
              <a:gd name="adj1" fmla="val 50000"/>
              <a:gd name="adj2" fmla="val 40018"/>
            </a:avLst>
          </a:prstGeom>
          <a:noFill/>
          <a:ln>
            <a:noFill/>
          </a:ln>
          <a:effectLst/>
          <a:extLst/>
        </p:spPr>
        <p:txBody>
          <a:bodyPr wrap="none" lIns="89994" tIns="46797" rIns="89994" bIns="46797" anchor="ctr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87" name="Text Box 15"/>
          <p:cNvSpPr txBox="1">
            <a:spLocks noChangeArrowheads="1"/>
          </p:cNvSpPr>
          <p:nvPr/>
        </p:nvSpPr>
        <p:spPr bwMode="auto">
          <a:xfrm>
            <a:off x="1303338" y="3779167"/>
            <a:ext cx="16764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4" tIns="45718" rIns="91434" bIns="45718">
            <a:spAutoFit/>
          </a:bodyPr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Prefetture </a:t>
            </a:r>
          </a:p>
        </p:txBody>
      </p:sp>
      <p:sp>
        <p:nvSpPr>
          <p:cNvPr id="7188" name="Text Box 16"/>
          <p:cNvSpPr txBox="1">
            <a:spLocks noChangeArrowheads="1"/>
          </p:cNvSpPr>
          <p:nvPr/>
        </p:nvSpPr>
        <p:spPr bwMode="auto">
          <a:xfrm>
            <a:off x="2559050" y="2529805"/>
            <a:ext cx="13716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 anchor="ctr"/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Corpo Vigili del Fuoco</a:t>
            </a:r>
          </a:p>
        </p:txBody>
      </p:sp>
      <p:sp>
        <p:nvSpPr>
          <p:cNvPr id="7189" name="Rectangle 17"/>
          <p:cNvSpPr>
            <a:spLocks noChangeArrowheads="1"/>
          </p:cNvSpPr>
          <p:nvPr/>
        </p:nvSpPr>
        <p:spPr bwMode="auto">
          <a:xfrm>
            <a:off x="730250" y="3520405"/>
            <a:ext cx="26670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90" name="Line 18"/>
          <p:cNvSpPr>
            <a:spLocks noChangeShapeType="1"/>
          </p:cNvSpPr>
          <p:nvPr/>
        </p:nvSpPr>
        <p:spPr bwMode="auto">
          <a:xfrm>
            <a:off x="1187450" y="3063205"/>
            <a:ext cx="457200" cy="4572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92" name="Line 20"/>
          <p:cNvSpPr>
            <a:spLocks noChangeShapeType="1"/>
          </p:cNvSpPr>
          <p:nvPr/>
        </p:nvSpPr>
        <p:spPr bwMode="auto">
          <a:xfrm flipH="1">
            <a:off x="2787650" y="3063205"/>
            <a:ext cx="457200" cy="4572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93" name="Text Box 21"/>
          <p:cNvSpPr txBox="1">
            <a:spLocks noChangeArrowheads="1"/>
          </p:cNvSpPr>
          <p:nvPr/>
        </p:nvSpPr>
        <p:spPr bwMode="auto">
          <a:xfrm>
            <a:off x="431800" y="2529805"/>
            <a:ext cx="13716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 anchor="ctr"/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Forze armate</a:t>
            </a:r>
          </a:p>
        </p:txBody>
      </p:sp>
      <p:sp>
        <p:nvSpPr>
          <p:cNvPr id="7194" name="AutoShape 22"/>
          <p:cNvSpPr>
            <a:spLocks noChangeArrowheads="1"/>
          </p:cNvSpPr>
          <p:nvPr/>
        </p:nvSpPr>
        <p:spPr bwMode="auto">
          <a:xfrm>
            <a:off x="3930650" y="3596605"/>
            <a:ext cx="1219200" cy="762000"/>
          </a:xfrm>
          <a:prstGeom prst="leftRightArrow">
            <a:avLst>
              <a:gd name="adj1" fmla="val 50000"/>
              <a:gd name="adj2" fmla="val 32031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dist="17961" dir="2700000" algn="ctr" rotWithShape="0">
              <a:schemeClr val="bg2"/>
            </a:outerShdw>
          </a:effectLst>
          <a:extLst/>
        </p:spPr>
        <p:txBody>
          <a:bodyPr wrap="none" lIns="89994" tIns="46797" rIns="89994" bIns="46797" anchor="ctr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96" name="Text Box 24"/>
          <p:cNvSpPr txBox="1">
            <a:spLocks noChangeArrowheads="1"/>
          </p:cNvSpPr>
          <p:nvPr/>
        </p:nvSpPr>
        <p:spPr bwMode="auto">
          <a:xfrm>
            <a:off x="1472208" y="5193630"/>
            <a:ext cx="13716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 anchor="ctr"/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Forze dell’Ordine</a:t>
            </a:r>
          </a:p>
        </p:txBody>
      </p:sp>
      <p:sp>
        <p:nvSpPr>
          <p:cNvPr id="7197" name="Line 25"/>
          <p:cNvSpPr>
            <a:spLocks noChangeShapeType="1"/>
          </p:cNvSpPr>
          <p:nvPr/>
        </p:nvSpPr>
        <p:spPr bwMode="auto">
          <a:xfrm flipH="1">
            <a:off x="2158007" y="4444546"/>
            <a:ext cx="0" cy="73660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98" name="Line 26"/>
          <p:cNvSpPr>
            <a:spLocks noChangeShapeType="1"/>
          </p:cNvSpPr>
          <p:nvPr/>
        </p:nvSpPr>
        <p:spPr bwMode="auto">
          <a:xfrm>
            <a:off x="7343775" y="4399880"/>
            <a:ext cx="900113" cy="719137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 lIns="91434" tIns="45718" rIns="91434" bIns="45718"/>
          <a:lstStyle/>
          <a:p>
            <a:pPr>
              <a:spcBef>
                <a:spcPct val="20000"/>
              </a:spcBef>
              <a:buClr>
                <a:srgbClr val="FF3300"/>
              </a:buCl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199" name="Text Box 27"/>
          <p:cNvSpPr txBox="1">
            <a:spLocks noChangeArrowheads="1"/>
          </p:cNvSpPr>
          <p:nvPr/>
        </p:nvSpPr>
        <p:spPr bwMode="auto">
          <a:xfrm>
            <a:off x="6943725" y="5119017"/>
            <a:ext cx="194945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1434" tIns="45718" rIns="91434" bIns="45718" anchor="ctr"/>
          <a:lstStyle>
            <a:lvl1pPr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3300"/>
              </a:buClr>
              <a:defRPr/>
            </a:pPr>
            <a:r>
              <a:rPr lang="it-IT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Direzioni centrali dell’Amm.ne reg.le </a:t>
            </a:r>
          </a:p>
        </p:txBody>
      </p:sp>
      <p:sp>
        <p:nvSpPr>
          <p:cNvPr id="7200" name="Text Box 28"/>
          <p:cNvSpPr txBox="1">
            <a:spLocks noChangeArrowheads="1"/>
          </p:cNvSpPr>
          <p:nvPr/>
        </p:nvSpPr>
        <p:spPr bwMode="auto">
          <a:xfrm>
            <a:off x="7594600" y="4634830"/>
            <a:ext cx="1441450" cy="2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defRPr/>
            </a:pPr>
            <a:r>
              <a:rPr lang="it-IT" sz="1300" i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avvalimento</a:t>
            </a:r>
          </a:p>
        </p:txBody>
      </p:sp>
      <p:sp>
        <p:nvSpPr>
          <p:cNvPr id="7201" name="Text Box 29"/>
          <p:cNvSpPr txBox="1">
            <a:spLocks noChangeArrowheads="1"/>
          </p:cNvSpPr>
          <p:nvPr/>
        </p:nvSpPr>
        <p:spPr bwMode="auto">
          <a:xfrm>
            <a:off x="5402263" y="3139405"/>
            <a:ext cx="1582737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defRPr/>
            </a:pPr>
            <a:r>
              <a:rPr lang="it-IT" sz="1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coordinamento</a:t>
            </a:r>
          </a:p>
        </p:txBody>
      </p:sp>
      <p:sp>
        <p:nvSpPr>
          <p:cNvPr id="7202" name="Text Box 30"/>
          <p:cNvSpPr txBox="1">
            <a:spLocks noChangeArrowheads="1"/>
          </p:cNvSpPr>
          <p:nvPr/>
        </p:nvSpPr>
        <p:spPr bwMode="auto">
          <a:xfrm>
            <a:off x="7343775" y="3139405"/>
            <a:ext cx="1441450" cy="2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defRPr/>
            </a:pPr>
            <a:r>
              <a:rPr lang="it-IT" sz="13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coordinamento</a:t>
            </a:r>
          </a:p>
        </p:txBody>
      </p:sp>
      <p:sp>
        <p:nvSpPr>
          <p:cNvPr id="7203" name="Text Box 31"/>
          <p:cNvSpPr txBox="1">
            <a:spLocks noChangeArrowheads="1"/>
          </p:cNvSpPr>
          <p:nvPr/>
        </p:nvSpPr>
        <p:spPr bwMode="auto">
          <a:xfrm>
            <a:off x="5291138" y="4526880"/>
            <a:ext cx="16922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34" tIns="45718" rIns="91434" bIns="45718">
            <a:spAutoFit/>
          </a:bodyPr>
          <a:lstStyle>
            <a:lvl1pPr marL="342900" indent="-3429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1pPr>
            <a:lvl2pPr marL="742950" indent="-28575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2pPr>
            <a:lvl3pPr marL="11430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3pPr>
            <a:lvl4pPr marL="16002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4pPr>
            <a:lvl5pPr marL="2057400" indent="-228600" eaLnBrk="0" hangingPunct="0">
              <a:defRPr sz="1600" b="1">
                <a:solidFill>
                  <a:srgbClr val="3399FF"/>
                </a:solidFill>
                <a:latin typeface="DecimaWE R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3399FF"/>
                </a:solidFill>
                <a:latin typeface="DecimaWE Rg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defRPr/>
            </a:pPr>
            <a:r>
              <a:rPr lang="it-IT" sz="13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collaborazione/</a:t>
            </a: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defRPr/>
            </a:pPr>
            <a:r>
              <a:rPr lang="it-IT" sz="13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+mn-cs"/>
              </a:rPr>
              <a:t>avvalimento</a:t>
            </a:r>
          </a:p>
        </p:txBody>
      </p:sp>
      <p:pic>
        <p:nvPicPr>
          <p:cNvPr id="101412" name="Picture 34" descr="D:\GIANCARLO\Immagini &amp; Sfondi\Loghi\PCR\Logo Protezione Civile FVG bor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88" y="3631530"/>
            <a:ext cx="6937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grpSp>
        <p:nvGrpSpPr>
          <p:cNvPr id="31" name="Gruppo 30"/>
          <p:cNvGrpSpPr/>
          <p:nvPr/>
        </p:nvGrpSpPr>
        <p:grpSpPr>
          <a:xfrm>
            <a:off x="3659651" y="63467"/>
            <a:ext cx="7873369" cy="829952"/>
            <a:chOff x="3659651" y="63467"/>
            <a:chExt cx="7873369" cy="829952"/>
          </a:xfrm>
        </p:grpSpPr>
        <p:sp>
          <p:nvSpPr>
            <p:cNvPr id="32" name="Titolo 1"/>
            <p:cNvSpPr txBox="1">
              <a:spLocks/>
            </p:cNvSpPr>
            <p:nvPr/>
          </p:nvSpPr>
          <p:spPr>
            <a:xfrm>
              <a:off x="3659651" y="317355"/>
              <a:ext cx="7873369" cy="576064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r>
                <a:rPr lang="it-IT" sz="3000" b="1" kern="0" dirty="0" smtClean="0">
                  <a:solidFill>
                    <a:schemeClr val="bg1"/>
                  </a:solidFill>
                </a:rPr>
                <a:t>REGIONE FVG</a:t>
              </a:r>
            </a:p>
            <a:p>
              <a:endParaRPr lang="it-IT" sz="3000" b="1" kern="0" dirty="0">
                <a:solidFill>
                  <a:schemeClr val="bg1"/>
                </a:solidFill>
              </a:endParaRPr>
            </a:p>
            <a:p>
              <a:endParaRPr lang="it-IT" sz="3000" b="1" kern="0" dirty="0" smtClean="0">
                <a:solidFill>
                  <a:schemeClr val="bg1"/>
                </a:solidFill>
              </a:endParaRPr>
            </a:p>
            <a:p>
              <a:endParaRPr lang="it-IT" sz="30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33" name="Titolo 1"/>
            <p:cNvSpPr txBox="1">
              <a:spLocks/>
            </p:cNvSpPr>
            <p:nvPr/>
          </p:nvSpPr>
          <p:spPr>
            <a:xfrm>
              <a:off x="4139952" y="63467"/>
              <a:ext cx="6840538" cy="504825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358775" indent="-358775" defTabSz="914400"/>
              <a:r>
                <a:rPr lang="it-IT" sz="2400" b="1" kern="1200" dirty="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+mn-cs"/>
                </a:rPr>
                <a:t>MODELLO INTERVENTO</a:t>
              </a:r>
              <a:endParaRPr lang="it-IT" sz="2400" b="1" kern="1200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5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591588" y="923292"/>
            <a:ext cx="7292780" cy="633500"/>
          </a:xfrm>
        </p:spPr>
        <p:txBody>
          <a:bodyPr/>
          <a:lstStyle/>
          <a:p>
            <a:pPr algn="r"/>
            <a:r>
              <a:rPr lang="it-IT" altLang="it-IT" sz="4000" b="1" dirty="0" smtClean="0">
                <a:latin typeface="+mn-lt"/>
              </a:rPr>
              <a:t>PALMANOVA</a:t>
            </a:r>
            <a:r>
              <a:rPr lang="it-IT" altLang="it-IT" sz="4000" dirty="0" smtClean="0">
                <a:latin typeface="+mn-lt"/>
              </a:rPr>
              <a:t>:        COREM</a:t>
            </a:r>
            <a:br>
              <a:rPr lang="it-IT" altLang="it-IT" sz="4000" dirty="0" smtClean="0">
                <a:latin typeface="+mn-lt"/>
              </a:rPr>
            </a:br>
            <a:r>
              <a:rPr lang="it-IT" altLang="it-IT" sz="2000" dirty="0" smtClean="0">
                <a:latin typeface="+mn-lt"/>
              </a:rPr>
              <a:t>LR 64/86 artt. 13 e 15 </a:t>
            </a:r>
            <a:endParaRPr lang="it-IT" altLang="it-IT" sz="3600" dirty="0" smtClean="0">
              <a:latin typeface="+mn-lt"/>
            </a:endParaRPr>
          </a:p>
        </p:txBody>
      </p:sp>
      <p:pic>
        <p:nvPicPr>
          <p:cNvPr id="33795" name="Immag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3284538"/>
            <a:ext cx="5040313" cy="3370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6" name="Gruppo 4"/>
          <p:cNvGrpSpPr>
            <a:grpSpLocks/>
          </p:cNvGrpSpPr>
          <p:nvPr/>
        </p:nvGrpSpPr>
        <p:grpSpPr bwMode="auto">
          <a:xfrm>
            <a:off x="325438" y="1555105"/>
            <a:ext cx="3598862" cy="2593975"/>
            <a:chOff x="5911765" y="4351106"/>
            <a:chExt cx="3064046" cy="2297686"/>
          </a:xfrm>
        </p:grpSpPr>
        <p:pic>
          <p:nvPicPr>
            <p:cNvPr id="33797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765" y="4351106"/>
              <a:ext cx="3064046" cy="229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Immagin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765" y="4351106"/>
              <a:ext cx="561525" cy="684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o 6"/>
          <p:cNvGrpSpPr/>
          <p:nvPr/>
        </p:nvGrpSpPr>
        <p:grpSpPr>
          <a:xfrm>
            <a:off x="3659651" y="63467"/>
            <a:ext cx="7873369" cy="829952"/>
            <a:chOff x="3659651" y="63467"/>
            <a:chExt cx="7873369" cy="829952"/>
          </a:xfrm>
        </p:grpSpPr>
        <p:sp>
          <p:nvSpPr>
            <p:cNvPr id="8" name="Titolo 1"/>
            <p:cNvSpPr txBox="1">
              <a:spLocks/>
            </p:cNvSpPr>
            <p:nvPr/>
          </p:nvSpPr>
          <p:spPr>
            <a:xfrm>
              <a:off x="3659651" y="317355"/>
              <a:ext cx="7873369" cy="576064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r>
                <a:rPr lang="it-IT" sz="3000" b="1" kern="0" dirty="0" smtClean="0">
                  <a:solidFill>
                    <a:schemeClr val="bg1"/>
                  </a:solidFill>
                </a:rPr>
                <a:t>REGIONE FVG</a:t>
              </a:r>
            </a:p>
            <a:p>
              <a:endParaRPr lang="it-IT" sz="30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139952" y="63467"/>
              <a:ext cx="6840538" cy="504825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358775" indent="-358775" defTabSz="914400"/>
              <a:r>
                <a:rPr lang="it-IT" sz="2400" b="1" kern="1200" dirty="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+mn-cs"/>
                </a:rPr>
                <a:t>MODELLO INTERVENTO</a:t>
              </a:r>
              <a:endParaRPr lang="it-IT" sz="2400" b="1" kern="1200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0" name="Titolo 1"/>
          <p:cNvSpPr txBox="1">
            <a:spLocks/>
          </p:cNvSpPr>
          <p:nvPr/>
        </p:nvSpPr>
        <p:spPr>
          <a:xfrm>
            <a:off x="8731" y="5113902"/>
            <a:ext cx="2979093" cy="633500"/>
          </a:xfrm>
          <a:prstGeom prst="rect">
            <a:avLst/>
          </a:prstGeom>
        </p:spPr>
        <p:txBody>
          <a:bodyPr lIns="81400" tIns="40693" rIns="81400" bIns="40693"/>
          <a:lstStyle>
            <a:lvl1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238023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644932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051844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458765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it-IT" altLang="it-IT" sz="2000" kern="0" dirty="0" smtClean="0">
                <a:latin typeface="+mn-lt"/>
              </a:rPr>
              <a:t>Nell’esercitazione NEIFLEX dal  7/6/18 pomeriggio</a:t>
            </a:r>
          </a:p>
          <a:p>
            <a:pPr algn="r"/>
            <a:r>
              <a:rPr lang="it-IT" altLang="it-IT" sz="3600" kern="0" dirty="0" smtClean="0">
                <a:latin typeface="+mn-lt"/>
              </a:rPr>
              <a:t>DI.COMA.C.</a:t>
            </a:r>
          </a:p>
          <a:p>
            <a:pPr algn="r"/>
            <a:endParaRPr lang="it-IT" altLang="it-IT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2620696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43818" y="1196752"/>
            <a:ext cx="688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Funzioni di supporto del COREM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179512" y="1772816"/>
            <a:ext cx="8856984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smtClean="0"/>
              <a:t>     UNITA</a:t>
            </a:r>
            <a:r>
              <a:rPr lang="it-IT" dirty="0"/>
              <a:t>’ DI COORDINAMENTO </a:t>
            </a:r>
            <a:r>
              <a:rPr lang="it-IT" dirty="0" smtClean="0"/>
              <a:t>(e SEGRETERIA)</a:t>
            </a:r>
            <a:r>
              <a:rPr lang="it-IT" dirty="0"/>
              <a:t>	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1   Funzione </a:t>
            </a:r>
            <a:r>
              <a:rPr lang="it-IT" dirty="0"/>
              <a:t>TECNICA SCIENTIFICA E DI VALUTAZIONE (E RISCHI </a:t>
            </a:r>
            <a:r>
              <a:rPr lang="it-IT" dirty="0" smtClean="0"/>
              <a:t>INDOTTI)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2   </a:t>
            </a:r>
            <a:r>
              <a:rPr lang="it-IT" dirty="0"/>
              <a:t>Funzione SANITÀ, ASSISTENZA SOCIALE E </a:t>
            </a:r>
            <a:r>
              <a:rPr lang="it-IT" dirty="0" smtClean="0"/>
              <a:t>VETERINARIA</a:t>
            </a:r>
            <a:r>
              <a:rPr lang="it-IT" dirty="0"/>
              <a:t>	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3   Funzione </a:t>
            </a:r>
            <a:r>
              <a:rPr lang="it-IT" dirty="0"/>
              <a:t>VOLONTARIATO	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4   Funzione </a:t>
            </a:r>
            <a:r>
              <a:rPr lang="it-IT" dirty="0"/>
              <a:t>MATERIALI E MEZZI (LOGISTICA</a:t>
            </a:r>
            <a:r>
              <a:rPr lang="it-IT" dirty="0" smtClean="0"/>
              <a:t>) 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5   </a:t>
            </a:r>
            <a:r>
              <a:rPr lang="it-IT" dirty="0"/>
              <a:t>Funzione TRASPORTI, VIABILITÀ E CIRCOLAZIONE	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6   </a:t>
            </a:r>
            <a:r>
              <a:rPr lang="it-IT" dirty="0"/>
              <a:t>Funzione TELECOMUNICAZIONI D'EMERGENZA e SUPPORTO INFORMATICO </a:t>
            </a:r>
            <a:r>
              <a:rPr lang="it-IT" dirty="0" smtClean="0"/>
              <a:t>TECNOLOGICO</a:t>
            </a:r>
            <a:endParaRPr lang="it-IT" dirty="0"/>
          </a:p>
          <a:p>
            <a:pPr>
              <a:lnSpc>
                <a:spcPct val="120000"/>
              </a:lnSpc>
            </a:pPr>
            <a:r>
              <a:rPr lang="it-IT" dirty="0" smtClean="0"/>
              <a:t>7   Funzione </a:t>
            </a:r>
            <a:r>
              <a:rPr lang="it-IT" dirty="0"/>
              <a:t>SERVIZI ESSENZIALI E ATTIVITÀ SCOLASTICA 	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8   Funzione </a:t>
            </a:r>
            <a:r>
              <a:rPr lang="it-IT" dirty="0"/>
              <a:t>ASSISTENZA ALLA </a:t>
            </a:r>
            <a:r>
              <a:rPr lang="it-IT" dirty="0" smtClean="0"/>
              <a:t>POPOLAZIONE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9   Funzione </a:t>
            </a:r>
            <a:r>
              <a:rPr lang="it-IT" dirty="0"/>
              <a:t>STAMPA E COMUNICAZIONE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10 </a:t>
            </a:r>
            <a:r>
              <a:rPr lang="it-IT" dirty="0"/>
              <a:t>Funzione STRUTTURE OPERATIVE REGIONALI	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11 Funzione </a:t>
            </a:r>
            <a:r>
              <a:rPr lang="it-IT" dirty="0"/>
              <a:t>BENI CULTURALI	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3659651" y="63467"/>
            <a:ext cx="7873369" cy="829952"/>
            <a:chOff x="3659651" y="63467"/>
            <a:chExt cx="7873369" cy="829952"/>
          </a:xfrm>
        </p:grpSpPr>
        <p:sp>
          <p:nvSpPr>
            <p:cNvPr id="8" name="Titolo 1"/>
            <p:cNvSpPr txBox="1">
              <a:spLocks/>
            </p:cNvSpPr>
            <p:nvPr/>
          </p:nvSpPr>
          <p:spPr>
            <a:xfrm>
              <a:off x="3659651" y="317355"/>
              <a:ext cx="7873369" cy="576064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r>
                <a:rPr lang="it-IT" sz="3000" b="1" kern="0" dirty="0" smtClean="0">
                  <a:solidFill>
                    <a:schemeClr val="bg1"/>
                  </a:solidFill>
                </a:rPr>
                <a:t>REGIONE FVG</a:t>
              </a:r>
            </a:p>
            <a:p>
              <a:endParaRPr lang="it-IT" sz="30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9" name="Titolo 1"/>
            <p:cNvSpPr txBox="1">
              <a:spLocks/>
            </p:cNvSpPr>
            <p:nvPr/>
          </p:nvSpPr>
          <p:spPr>
            <a:xfrm>
              <a:off x="4139952" y="63467"/>
              <a:ext cx="6840538" cy="504825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358775" indent="-358775" defTabSz="914400"/>
              <a:r>
                <a:rPr lang="it-IT" sz="2400" b="1" kern="1200" dirty="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+mn-cs"/>
                </a:rPr>
                <a:t>MODELLO INTERVENTO</a:t>
              </a:r>
              <a:endParaRPr lang="it-IT" sz="2400" b="1" kern="1200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5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99558" y="1196752"/>
            <a:ext cx="694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Strutturazione del COC – Centro Operativo Comunale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539552" y="1951380"/>
            <a:ext cx="835292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ea typeface="Calibri"/>
                <a:cs typeface="Times New Roman"/>
              </a:rPr>
              <a:t>      Sindaco</a:t>
            </a:r>
            <a:endParaRPr lang="it-IT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  <a:ea typeface="Calibri"/>
                <a:cs typeface="Times New Roman"/>
              </a:rPr>
              <a:t>Funzione  TECNICA E DI PIANIFICAZIONE (F1)</a:t>
            </a:r>
            <a:endParaRPr lang="it-IT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ea typeface="Calibri"/>
                <a:cs typeface="Times New Roman"/>
              </a:rPr>
              <a:t>Funzione </a:t>
            </a:r>
            <a:r>
              <a:rPr lang="it-IT" dirty="0" smtClean="0">
                <a:ea typeface="Calibri"/>
                <a:cs typeface="Times New Roman"/>
              </a:rPr>
              <a:t> SANITÀ, ASSISTENZA SOCIALE E VETERINARIA (F2)</a:t>
            </a:r>
            <a:endParaRPr lang="it-IT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ea typeface="Calibri"/>
                <a:cs typeface="Times New Roman"/>
              </a:rPr>
              <a:t>Funzione </a:t>
            </a:r>
            <a:r>
              <a:rPr lang="it-IT" dirty="0" smtClean="0">
                <a:solidFill>
                  <a:srgbClr val="FF0000"/>
                </a:solidFill>
                <a:ea typeface="Calibri"/>
                <a:cs typeface="Times New Roman"/>
              </a:rPr>
              <a:t> VOLONTARIATO (F4)</a:t>
            </a:r>
            <a:endParaRPr lang="it-IT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ea typeface="Calibri"/>
                <a:cs typeface="Times New Roman"/>
              </a:rPr>
              <a:t>Funzione </a:t>
            </a:r>
            <a:r>
              <a:rPr lang="it-IT" dirty="0" smtClean="0">
                <a:solidFill>
                  <a:srgbClr val="FF0000"/>
                </a:solidFill>
                <a:ea typeface="Calibri"/>
                <a:cs typeface="Times New Roman"/>
              </a:rPr>
              <a:t> MATERIALI E MEZZI (F5)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  <a:ea typeface="Calibri"/>
                <a:cs typeface="Times New Roman"/>
              </a:rPr>
              <a:t>Funzione </a:t>
            </a:r>
            <a:r>
              <a:rPr lang="it-IT" dirty="0" smtClean="0">
                <a:solidFill>
                  <a:srgbClr val="FF0000"/>
                </a:solidFill>
                <a:ea typeface="Calibri"/>
                <a:cs typeface="Times New Roman"/>
              </a:rPr>
              <a:t> TRASPORTO VIABILITÀ E CIRCOLAZIONE (F6)</a:t>
            </a:r>
            <a:endParaRPr lang="it-IT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dirty="0">
                <a:ea typeface="Calibri"/>
                <a:cs typeface="Times New Roman"/>
              </a:rPr>
              <a:t>Funzione </a:t>
            </a:r>
            <a:r>
              <a:rPr lang="it-IT" dirty="0" smtClean="0">
                <a:ea typeface="Calibri"/>
                <a:cs typeface="Times New Roman"/>
              </a:rPr>
              <a:t> TELECOMUNICAZIONI D’EMERGENZA (F7)</a:t>
            </a:r>
            <a:endParaRPr lang="it-IT" dirty="0"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it-IT" dirty="0">
                <a:ea typeface="Calibri"/>
                <a:cs typeface="Times New Roman"/>
              </a:rPr>
              <a:t>Funzione </a:t>
            </a:r>
            <a:r>
              <a:rPr lang="it-IT" dirty="0" smtClean="0">
                <a:ea typeface="Calibri"/>
                <a:cs typeface="Times New Roman"/>
              </a:rPr>
              <a:t> SERVIZI ESSENZIALI (F8)</a:t>
            </a:r>
            <a:endParaRPr lang="it-IT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ea typeface="Calibri"/>
                <a:cs typeface="Times New Roman"/>
              </a:rPr>
              <a:t>Funzione </a:t>
            </a:r>
            <a:r>
              <a:rPr lang="it-IT" dirty="0" smtClean="0">
                <a:ea typeface="Calibri"/>
                <a:cs typeface="Times New Roman"/>
              </a:rPr>
              <a:t> CENSIMENTO DANNI A PERSONE E COSE (F9)</a:t>
            </a:r>
            <a:endParaRPr lang="it-IT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dirty="0">
                <a:ea typeface="Calibri"/>
                <a:cs typeface="Times New Roman"/>
              </a:rPr>
              <a:t>Funzione </a:t>
            </a:r>
            <a:r>
              <a:rPr lang="it-IT" dirty="0" smtClean="0">
                <a:ea typeface="Calibri"/>
                <a:cs typeface="Times New Roman"/>
              </a:rPr>
              <a:t> ASSISTENZA ALLA POPOLAZIONE (F13)</a:t>
            </a:r>
            <a:endParaRPr lang="it-IT" sz="1600" dirty="0">
              <a:ea typeface="Calibri"/>
              <a:cs typeface="Times New Roman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659651" y="63467"/>
            <a:ext cx="7873369" cy="829952"/>
            <a:chOff x="3659651" y="63467"/>
            <a:chExt cx="7873369" cy="829952"/>
          </a:xfrm>
        </p:grpSpPr>
        <p:sp>
          <p:nvSpPr>
            <p:cNvPr id="7" name="Titolo 1"/>
            <p:cNvSpPr txBox="1">
              <a:spLocks/>
            </p:cNvSpPr>
            <p:nvPr/>
          </p:nvSpPr>
          <p:spPr>
            <a:xfrm>
              <a:off x="3659651" y="317355"/>
              <a:ext cx="7873369" cy="576064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r>
                <a:rPr lang="it-IT" sz="3000" b="1" kern="0" dirty="0" smtClean="0">
                  <a:solidFill>
                    <a:schemeClr val="bg1"/>
                  </a:solidFill>
                </a:rPr>
                <a:t>REGIONE FVG</a:t>
              </a:r>
            </a:p>
            <a:p>
              <a:endParaRPr lang="it-IT" sz="30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8" name="Titolo 1"/>
            <p:cNvSpPr txBox="1">
              <a:spLocks/>
            </p:cNvSpPr>
            <p:nvPr/>
          </p:nvSpPr>
          <p:spPr>
            <a:xfrm>
              <a:off x="4139952" y="63467"/>
              <a:ext cx="6840538" cy="504825"/>
            </a:xfrm>
            <a:prstGeom prst="rect">
              <a:avLst/>
            </a:prstGeom>
          </p:spPr>
          <p:txBody>
            <a:bodyPr/>
            <a:lstStyle>
              <a:lvl1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+mj-lt"/>
                  <a:ea typeface="MS PGothic" pitchFamily="34" charset="-128"/>
                  <a:cs typeface="+mj-cs"/>
                </a:defRPr>
              </a:lvl1pPr>
              <a:lvl2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2pPr>
              <a:lvl3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3pPr>
              <a:lvl4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4pPr>
              <a:lvl5pPr algn="ctr" defTabSz="394116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238023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644932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051844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458765" indent="-203448" algn="ctr" defTabSz="399854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440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marL="358775" indent="-358775" defTabSz="914400"/>
              <a:r>
                <a:rPr lang="it-IT" sz="2400" b="1" kern="1200" dirty="0" smtClean="0">
                  <a:solidFill>
                    <a:srgbClr val="FFFFFF"/>
                  </a:solidFill>
                  <a:latin typeface="Calibri"/>
                  <a:ea typeface="ＭＳ Ｐゴシック" pitchFamily="34" charset="-128"/>
                  <a:cs typeface="+mn-cs"/>
                </a:rPr>
                <a:t>MODELLO INTERVENTO</a:t>
              </a:r>
              <a:endParaRPr lang="it-IT" sz="2400" b="1" kern="1200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3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629138" y="77419"/>
            <a:ext cx="7873369" cy="576064"/>
          </a:xfrm>
          <a:prstGeom prst="rect">
            <a:avLst/>
          </a:prstGeom>
        </p:spPr>
        <p:txBody>
          <a:bodyPr/>
          <a:lstStyle>
            <a:lvl1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238023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644932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051844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458765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it-IT" sz="3000" b="1" kern="0" dirty="0" smtClean="0">
                <a:solidFill>
                  <a:schemeClr val="bg1"/>
                </a:solidFill>
              </a:rPr>
              <a:t>REGIONE FVG</a:t>
            </a:r>
          </a:p>
          <a:p>
            <a:endParaRPr lang="it-IT" sz="3000" b="1" kern="0" dirty="0">
              <a:solidFill>
                <a:schemeClr val="bg1"/>
              </a:solidFill>
            </a:endParaRPr>
          </a:p>
          <a:p>
            <a:endParaRPr lang="it-IT" sz="3000" b="1" kern="0" dirty="0" smtClean="0">
              <a:solidFill>
                <a:schemeClr val="bg1"/>
              </a:solidFill>
            </a:endParaRPr>
          </a:p>
          <a:p>
            <a:endParaRPr lang="it-IT" sz="3000" b="1" kern="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03648" y="908720"/>
            <a:ext cx="4867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Esercitazione NEIFLEX 2018</a:t>
            </a:r>
          </a:p>
          <a:p>
            <a:r>
              <a:rPr lang="it-IT" sz="2400" b="1" dirty="0" smtClean="0"/>
              <a:t>Attività regionali per interventi locali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755576" y="1929255"/>
            <a:ext cx="78488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Allertamento Meteo-Idrogeologico-Idraulico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UCC Unità di Comando e Controllo per Piano laminazione diga di </a:t>
            </a:r>
            <a:r>
              <a:rPr lang="it-IT" dirty="0" err="1" smtClean="0"/>
              <a:t>Ravedis</a:t>
            </a:r>
            <a:endParaRPr lang="it-IT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Attivazione Servizio di Piena tratte arginali F. Meduna e F. Tagliamento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Supporto ai COC – Centri Operativi Comunali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Attivazione COREM – Comitato Regionale per le Emergenze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Attivazione presidio argini F. Meduna e F. Tagliamento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Attivazione procedura sollevamento ponte ferroviario di Latisana con RFI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Supporto nelle aree di lavoro dei Moduli Internazionali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Attività IO NON RISCHIO ALLUVIONE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629138" y="77419"/>
            <a:ext cx="7873369" cy="576064"/>
          </a:xfrm>
          <a:prstGeom prst="rect">
            <a:avLst/>
          </a:prstGeom>
        </p:spPr>
        <p:txBody>
          <a:bodyPr/>
          <a:lstStyle>
            <a:lvl1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238023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644932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051844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458765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it-IT" sz="3000" b="1" kern="0" dirty="0" smtClean="0">
                <a:solidFill>
                  <a:schemeClr val="bg1"/>
                </a:solidFill>
              </a:rPr>
              <a:t>REGIONE FVG</a:t>
            </a:r>
          </a:p>
          <a:p>
            <a:endParaRPr lang="it-IT" sz="3000" b="1" kern="0" dirty="0">
              <a:solidFill>
                <a:schemeClr val="bg1"/>
              </a:solidFill>
            </a:endParaRPr>
          </a:p>
          <a:p>
            <a:endParaRPr lang="it-IT" sz="3000" b="1" kern="0" dirty="0" smtClean="0">
              <a:solidFill>
                <a:schemeClr val="bg1"/>
              </a:solidFill>
            </a:endParaRPr>
          </a:p>
          <a:p>
            <a:endParaRPr lang="it-IT" sz="3000" b="1" kern="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1086061"/>
            <a:ext cx="364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/>
              <a:t>Esercitazione NEIFLEX 2018</a:t>
            </a:r>
          </a:p>
          <a:p>
            <a:r>
              <a:rPr lang="it-IT" sz="2400" b="1" dirty="0" smtClean="0"/>
              <a:t>Comuni coinvolti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7584" y="2211829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LATISANA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RONCHIS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VARMO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RIVIGNANO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PORDENONE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PASIANO DI PORDENONE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PRATA DI PORDENONE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SACILE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BRUGNERA</a:t>
            </a:r>
          </a:p>
        </p:txBody>
      </p:sp>
    </p:spTree>
    <p:extLst>
      <p:ext uri="{BB962C8B-B14F-4D97-AF65-F5344CB8AC3E}">
        <p14:creationId xmlns:p14="http://schemas.microsoft.com/office/powerpoint/2010/main" val="41051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629138" y="77419"/>
            <a:ext cx="7873369" cy="576064"/>
          </a:xfrm>
          <a:prstGeom prst="rect">
            <a:avLst/>
          </a:prstGeom>
        </p:spPr>
        <p:txBody>
          <a:bodyPr/>
          <a:lstStyle>
            <a:lvl1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238023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644932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051844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458765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it-IT" sz="3000" b="1" kern="0" dirty="0" smtClean="0">
                <a:solidFill>
                  <a:schemeClr val="bg1"/>
                </a:solidFill>
              </a:rPr>
              <a:t>REGIONE FVG</a:t>
            </a:r>
          </a:p>
          <a:p>
            <a:endParaRPr lang="it-IT" sz="3000" b="1" kern="0" dirty="0">
              <a:solidFill>
                <a:schemeClr val="bg1"/>
              </a:solidFill>
            </a:endParaRPr>
          </a:p>
          <a:p>
            <a:endParaRPr lang="it-IT" sz="3000" b="1" kern="0" dirty="0" smtClean="0">
              <a:solidFill>
                <a:schemeClr val="bg1"/>
              </a:solidFill>
            </a:endParaRPr>
          </a:p>
          <a:p>
            <a:endParaRPr lang="it-IT" sz="3000" b="1" kern="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7584" y="2211829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PORDENONE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2000" dirty="0" smtClean="0"/>
              <a:t>Attivazione COC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2000" dirty="0" smtClean="0"/>
              <a:t>Servizio di piena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2000" dirty="0" smtClean="0"/>
              <a:t>IO NON RISCHIO</a:t>
            </a:r>
          </a:p>
          <a:p>
            <a:pPr lvl="1"/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PASIANO DI PORDENONE </a:t>
            </a:r>
            <a:r>
              <a:rPr lang="it-IT" sz="2000" dirty="0"/>
              <a:t>–</a:t>
            </a:r>
            <a:r>
              <a:rPr lang="it-IT" sz="2000" dirty="0" smtClean="0"/>
              <a:t> PRATA DI PORDENONE </a:t>
            </a:r>
            <a:r>
              <a:rPr lang="it-IT" sz="2000" dirty="0"/>
              <a:t>– </a:t>
            </a:r>
            <a:r>
              <a:rPr lang="it-IT" sz="2000" dirty="0" smtClean="0"/>
              <a:t>SACILE – BRUGNERA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2000" dirty="0"/>
              <a:t>Attivazione </a:t>
            </a:r>
            <a:r>
              <a:rPr lang="it-IT" sz="2000" dirty="0" smtClean="0"/>
              <a:t>COC (F4)</a:t>
            </a:r>
            <a:endParaRPr lang="it-IT" sz="20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2000" dirty="0"/>
              <a:t>Servizio di piena</a:t>
            </a:r>
          </a:p>
          <a:p>
            <a:endParaRPr lang="it-IT" sz="20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1475656" y="1067386"/>
            <a:ext cx="364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/>
              <a:t>Esercitazione NEIFLEX 2018</a:t>
            </a:r>
          </a:p>
          <a:p>
            <a:r>
              <a:rPr lang="it-IT" sz="2400" b="1" dirty="0"/>
              <a:t>Attività </a:t>
            </a:r>
            <a:r>
              <a:rPr lang="it-IT" sz="2400" b="1" dirty="0" smtClean="0"/>
              <a:t>comunali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5995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504" y="476672"/>
            <a:ext cx="88569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NEIFLEX</a:t>
            </a:r>
          </a:p>
          <a:p>
            <a:pPr marL="358775" marR="0" lvl="0" indent="-358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N</a:t>
            </a:r>
            <a:r>
              <a:rPr kumimoji="0" lang="en-GB" alt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orth </a:t>
            </a:r>
            <a:r>
              <a:rPr kumimoji="0" lang="en-GB" altLang="it-IT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E</a:t>
            </a:r>
            <a:r>
              <a:rPr kumimoji="0" lang="en-GB" alt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astern </a:t>
            </a:r>
            <a:r>
              <a:rPr kumimoji="0" lang="en-GB" altLang="it-IT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</a:t>
            </a:r>
            <a:r>
              <a:rPr kumimoji="0" lang="en-GB" alt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taly </a:t>
            </a:r>
            <a:r>
              <a:rPr kumimoji="0" lang="en-GB" altLang="it-IT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</a:t>
            </a:r>
            <a:r>
              <a:rPr kumimoji="0" lang="en-GB" alt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lood </a:t>
            </a:r>
            <a:r>
              <a:rPr kumimoji="0" lang="en-GB" altLang="it-IT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E</a:t>
            </a:r>
            <a:r>
              <a:rPr kumimoji="0" lang="en-GB" alt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xercise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PROGETTO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EUROPEO CO-FINANZIATO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DALLA COMMISSIONE EUROPEA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DG ECHO (MECCANISMO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UNIONALE DI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PROTEZIONE CIVILE)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SUL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RISCHIO IDRAULICO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NELLE REGIONI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VENETO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E 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FRIULI VENEZIA GIULIA.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PARTECIPANO ESPERTI</a:t>
            </a:r>
            <a:r>
              <a:rPr kumimoji="0" lang="it-IT" sz="24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E RISORSE DI</a:t>
            </a:r>
            <a:r>
              <a:rPr kumimoji="0" lang="it-IT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AUSTRIA, FRANCIA, SERBIA, MONTENEGRO, SLOVENIA, FEDERAZIONE RUSSA</a:t>
            </a:r>
            <a:endParaRPr kumimoji="0" lang="it-IT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2123728" y="188640"/>
            <a:ext cx="6617599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COS’E’?</a:t>
            </a:r>
            <a:endParaRPr kumimoji="0" lang="it-IT" alt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629138" y="77419"/>
            <a:ext cx="7873369" cy="576064"/>
          </a:xfrm>
          <a:prstGeom prst="rect">
            <a:avLst/>
          </a:prstGeom>
        </p:spPr>
        <p:txBody>
          <a:bodyPr/>
          <a:lstStyle>
            <a:lvl1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238023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644932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051844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458765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it-IT" sz="3000" b="1" kern="0" dirty="0" smtClean="0">
                <a:solidFill>
                  <a:schemeClr val="bg1"/>
                </a:solidFill>
              </a:rPr>
              <a:t>REGIONE FVG</a:t>
            </a:r>
          </a:p>
          <a:p>
            <a:endParaRPr lang="it-IT" sz="3000" b="1" kern="0" dirty="0">
              <a:solidFill>
                <a:schemeClr val="bg1"/>
              </a:solidFill>
            </a:endParaRPr>
          </a:p>
          <a:p>
            <a:endParaRPr lang="it-IT" sz="3000" b="1" kern="0" dirty="0" smtClean="0">
              <a:solidFill>
                <a:schemeClr val="bg1"/>
              </a:solidFill>
            </a:endParaRPr>
          </a:p>
          <a:p>
            <a:endParaRPr lang="it-IT" sz="3000" b="1" kern="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1772816"/>
            <a:ext cx="177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Attività comunali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25041"/>
              </p:ext>
            </p:extLst>
          </p:nvPr>
        </p:nvGraphicFramePr>
        <p:xfrm>
          <a:off x="485775" y="1686084"/>
          <a:ext cx="8226424" cy="45882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319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4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64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437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NEIFLEX 2018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NOTE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Descrizione evento piena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03/06/2018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Domenica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04/06/2018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Lunedì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Allerta meteo regionale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05/06/2018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Martedì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Convocazione COREM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Bacino del Cellina Meduna: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Invio di Bollettini di Piena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Bacino del Tagliamento: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Invio di Bollettini di Piena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Attivazione stato di attenzione per il ponte di Latisana (modello prevede per il giorno 7 superamento 9.8 m all'idrometro di Latisana).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Invio di Bollettini di Piena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91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06/06/2018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Mercoledì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Aggiornamento Allerta meteo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Riunione/videoconferenza UCC per diga di Ravedis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Insediamento COREM (alcune Funzioni)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Bacino del Cellina Meduna: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Invio di Bollettini di Piena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Necessità di convocare l'UCC per previsione scarichi dalla diga di Ravedis &gt; 800mc/s (Bacino del Cellina Meduna)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Bacino del Tagliamento: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Invio di Bollettini di Piena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07/06/2018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Giovedì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Comitato Operativo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Riunione plenaria COREM in mattinata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Collegamento audio/video con CCS Prefetture di UD e PN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DICOMAC a Palmanova dalle 16 del pomeriggio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Sollevamento ponte di Latisana in serata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SCENARI LOCALI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Bacino del Tagliamento: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Invio di Bollettini di Piena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Ore 10:00 raggiungimento quota 4,20 a Venzone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Ore 16:30 Preallarme (h 5,00 a Venzone)</a:t>
                      </a:r>
                      <a:endParaRPr lang="it-IT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Ore 22:30 Allarme ponte (h 6,20 a Madrisio)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08/06/2018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Venerdi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SCENARI LOCALI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09/06/2018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Sabato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SCENARI LOCALI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it-IT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403648" y="548680"/>
            <a:ext cx="5010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/>
              <a:t>Esercitazione NEIFLEX 2018</a:t>
            </a:r>
          </a:p>
          <a:p>
            <a:r>
              <a:rPr lang="it-IT" sz="2400" b="1" dirty="0" smtClean="0"/>
              <a:t>Cronologia attività regionali/nazionali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6106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629138" y="77419"/>
            <a:ext cx="7873369" cy="576064"/>
          </a:xfrm>
          <a:prstGeom prst="rect">
            <a:avLst/>
          </a:prstGeom>
        </p:spPr>
        <p:txBody>
          <a:bodyPr/>
          <a:lstStyle>
            <a:lvl1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394116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238023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644932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051844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458765" indent="-203448" algn="ctr" defTabSz="399854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it-IT" sz="3000" b="1" kern="0" dirty="0" smtClean="0">
                <a:solidFill>
                  <a:schemeClr val="bg1"/>
                </a:solidFill>
              </a:rPr>
              <a:t>REGIONE FVG</a:t>
            </a:r>
          </a:p>
          <a:p>
            <a:endParaRPr lang="it-IT" sz="3000" b="1" kern="0" dirty="0">
              <a:solidFill>
                <a:schemeClr val="bg1"/>
              </a:solidFill>
            </a:endParaRPr>
          </a:p>
          <a:p>
            <a:endParaRPr lang="it-IT" sz="3000" b="1" kern="0" dirty="0" smtClean="0">
              <a:solidFill>
                <a:schemeClr val="bg1"/>
              </a:solidFill>
            </a:endParaRPr>
          </a:p>
          <a:p>
            <a:endParaRPr lang="it-IT" sz="3000" b="1" kern="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31640" y="764704"/>
            <a:ext cx="6135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/>
              <a:t>Esercitazione NEIFLEX 2018</a:t>
            </a:r>
          </a:p>
          <a:p>
            <a:r>
              <a:rPr lang="it-IT" sz="2000" b="1" dirty="0"/>
              <a:t>Cronologia attività comunali: </a:t>
            </a:r>
            <a:r>
              <a:rPr lang="it-IT" sz="2000" b="1" dirty="0" smtClean="0"/>
              <a:t> BACINO Meduna Livenza</a:t>
            </a:r>
            <a:endParaRPr lang="it-IT" sz="2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09622"/>
              </p:ext>
            </p:extLst>
          </p:nvPr>
        </p:nvGraphicFramePr>
        <p:xfrm>
          <a:off x="724137" y="1618456"/>
          <a:ext cx="7952320" cy="4619972"/>
        </p:xfrm>
        <a:graphic>
          <a:graphicData uri="http://schemas.openxmlformats.org/drawingml/2006/table">
            <a:tbl>
              <a:tblPr firstRow="1" firstCol="1" bandRow="1"/>
              <a:tblGrid>
                <a:gridCol w="649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6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75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4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44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258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02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96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4968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9028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7009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442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GIORNO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PORDENONE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PASIANO</a:t>
                      </a:r>
                      <a:endParaRPr lang="it-IT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PRATA</a:t>
                      </a:r>
                      <a:endParaRPr lang="it-IT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8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SACILE</a:t>
                      </a:r>
                      <a:endParaRPr lang="it-IT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BRUGNERA</a:t>
                      </a:r>
                      <a:endParaRPr lang="it-IT" sz="8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6/6/2018 </a:t>
                      </a:r>
                      <a:r>
                        <a:rPr lang="it-IT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mercoledì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F1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7/6/2018</a:t>
                      </a:r>
                      <a:r>
                        <a:rPr lang="it-IT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 giovedì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F1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completo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 a Prata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 a Prata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16:00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F1-F4 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17:00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ALERT SISTEM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9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Fife esercitazione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62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8/6/2018 </a:t>
                      </a:r>
                      <a:r>
                        <a:rPr lang="it-IT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venerdì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 a Prata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servizio di piena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completo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completo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Attivazione COC  F4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6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CHIUSURA PONTE Adamo Eva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L2 trasporto idrovora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16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9/6/2018 </a:t>
                      </a:r>
                      <a:r>
                        <a:rPr lang="it-IT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sabato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Fife esercitazione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6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9:00-16:00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 NON RISCHIO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2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275632" y="644327"/>
            <a:ext cx="341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Servizio di Piena Meduna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43671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L’attivazione del servizio di piena avverrà secondo le procedure standard.</a:t>
            </a:r>
          </a:p>
          <a:p>
            <a:endParaRPr lang="it-IT" b="1" dirty="0"/>
          </a:p>
          <a:p>
            <a:r>
              <a:rPr lang="it-IT" b="1" dirty="0" smtClean="0"/>
              <a:t>Giovedì 7 giugno dovrà esserci la disponibilità dei gruppi comunali assegnati (2 vol.) per le tratte del fiume Meduna come riportati in tabella, mentre le altre tratte in modalità virtuale.</a:t>
            </a:r>
          </a:p>
          <a:p>
            <a:r>
              <a:rPr lang="it-IT" b="1" dirty="0" smtClean="0"/>
              <a:t>Venerdì 8 giugno effettiva la tratta DX_1 a </a:t>
            </a:r>
            <a:r>
              <a:rPr lang="it-IT" b="1" dirty="0"/>
              <a:t>P</a:t>
            </a:r>
            <a:r>
              <a:rPr lang="it-IT" b="1" dirty="0" smtClean="0"/>
              <a:t>rata di Sopra le altre tratte in modalità virtuale</a:t>
            </a:r>
          </a:p>
          <a:p>
            <a:endParaRPr lang="it-IT" b="1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9447"/>
              </p:ext>
            </p:extLst>
          </p:nvPr>
        </p:nvGraphicFramePr>
        <p:xfrm>
          <a:off x="514288" y="3645024"/>
          <a:ext cx="7899400" cy="2148840"/>
        </p:xfrm>
        <a:graphic>
          <a:graphicData uri="http://schemas.openxmlformats.org/drawingml/2006/table">
            <a:tbl>
              <a:tblPr/>
              <a:tblGrid>
                <a:gridCol w="143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Codice Tratta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Denominazione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Comune Rivierasco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 Gruppo Comunale sorvegliante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sng" strike="noStrike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PN_MED_DX_1</a:t>
                      </a:r>
                      <a:endParaRPr lang="it-IT" sz="1600" b="1" i="0" u="sng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Prata di Sopra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Prata di Pordenone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Fontanafredda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l" defTabSz="8138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sng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PN_MED_DX</a:t>
                      </a:r>
                      <a:r>
                        <a:rPr lang="it-IT" sz="1600" b="1" i="0" u="sng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_2</a:t>
                      </a:r>
                      <a:endParaRPr lang="it-IT" sz="1600" b="1" i="0" u="sng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Ponte di Ferro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Prata di Pordenone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San Quirino - Brugnera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l" defTabSz="8138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sng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PN_MED_DX</a:t>
                      </a:r>
                      <a:r>
                        <a:rPr lang="it-IT" sz="1600" b="1" i="0" u="sng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_3</a:t>
                      </a:r>
                      <a:endParaRPr lang="it-IT" sz="1600" b="1" i="0" u="sng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San Giovanni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Prata di Pordenone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Porcia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l" defTabSz="8138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sng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PN_MED_DX</a:t>
                      </a:r>
                      <a:r>
                        <a:rPr lang="it-IT" sz="1600" b="1" i="0" u="sng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_4</a:t>
                      </a:r>
                      <a:endParaRPr lang="it-IT" sz="1600" b="1" i="0" u="sng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Casa Diana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Prata di Pordenone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Roveredo in Piano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l" defTabSz="8138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sng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PN_MED_DX</a:t>
                      </a:r>
                      <a:r>
                        <a:rPr lang="it-IT" sz="1600" b="1" i="0" u="sng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_5</a:t>
                      </a:r>
                      <a:endParaRPr lang="it-IT" sz="1600" b="1" i="0" u="sng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Peressine di Sopra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Prata di Pordenone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Sacile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l" defTabSz="8138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sng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PN_MED_DX</a:t>
                      </a:r>
                      <a:r>
                        <a:rPr lang="it-IT" sz="1600" b="1" i="0" u="sng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_6</a:t>
                      </a:r>
                      <a:endParaRPr lang="it-IT" sz="1600" b="1" i="0" u="sng" strike="noStrike" dirty="0" smtClean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Villanova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Prata di Pordenone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Sacile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l" defTabSz="8138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sng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7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1480"/>
            <a:ext cx="945238" cy="94523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1223" y="163809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L’attivazione del servizio di piena avverrà secondo le procedure standard.</a:t>
            </a:r>
          </a:p>
          <a:p>
            <a:endParaRPr lang="it-IT" b="1" dirty="0"/>
          </a:p>
          <a:p>
            <a:r>
              <a:rPr lang="it-IT" b="1" dirty="0" smtClean="0"/>
              <a:t>Giovedì 7 giugno attivazione sorveglianza tratte in modalità virtuale</a:t>
            </a:r>
          </a:p>
          <a:p>
            <a:r>
              <a:rPr lang="it-IT" b="1" dirty="0" smtClean="0"/>
              <a:t>Venerdì 8 giugno sorveglianza effettiva per le tratte riportate in tabella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11760" y="779433"/>
            <a:ext cx="3471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/>
              <a:t>Servizio di Piena </a:t>
            </a:r>
            <a:r>
              <a:rPr lang="it-IT" sz="2400" b="1" dirty="0" smtClean="0"/>
              <a:t>Noncello</a:t>
            </a:r>
            <a:endParaRPr lang="it-IT" sz="2400" b="1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11894"/>
              </p:ext>
            </p:extLst>
          </p:nvPr>
        </p:nvGraphicFramePr>
        <p:xfrm>
          <a:off x="649287" y="3580606"/>
          <a:ext cx="7899400" cy="1948815"/>
        </p:xfrm>
        <a:graphic>
          <a:graphicData uri="http://schemas.openxmlformats.org/drawingml/2006/table">
            <a:tbl>
              <a:tblPr/>
              <a:tblGrid>
                <a:gridCol w="16904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1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6426"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Codice Tratta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Denominazione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Comune Rivierasco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 Gruppo Comunale sorvegliante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l" defTabSz="813823" rtl="0" eaLnBrk="1" fontAlgn="t" latinLnBrk="0" hangingPunct="1"/>
                      <a:r>
                        <a:rPr lang="it-IT" sz="1800" b="1" i="0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PN_NON_SX_1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Noncello 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Pordenone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Pordenone (coadiuvato anche da altri Gruppi comunali)</a:t>
                      </a:r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b="1" i="0" u="sng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PN_NON_SX_2</a:t>
                      </a:r>
                      <a:endParaRPr lang="it-IT" sz="1800" b="1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Noncello </a:t>
                      </a:r>
                      <a:r>
                        <a:rPr lang="it-IT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Pordenone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382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Pordenone (coadiuvato anche da altri Gruppi comunali)</a:t>
                      </a:r>
                    </a:p>
                    <a:p>
                      <a:pPr algn="l" fontAlgn="t"/>
                      <a:endParaRPr lang="it-IT" sz="1400" b="1" i="0" u="none" strike="noStrike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1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1671676"/>
            <a:ext cx="43924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Attività:</a:t>
            </a:r>
          </a:p>
          <a:p>
            <a:r>
              <a:rPr lang="it-IT" dirty="0" smtClean="0"/>
              <a:t>- Figuranti lungo il fiume Meduna</a:t>
            </a:r>
          </a:p>
          <a:p>
            <a:r>
              <a:rPr lang="it-IT" dirty="0"/>
              <a:t>	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0000"/>
                </a:solidFill>
              </a:rPr>
              <a:t>20 </a:t>
            </a:r>
            <a:r>
              <a:rPr lang="it-IT" dirty="0">
                <a:solidFill>
                  <a:srgbClr val="FF0000"/>
                </a:solidFill>
              </a:rPr>
              <a:t>figuranti</a:t>
            </a:r>
            <a:r>
              <a:rPr lang="it-IT" dirty="0"/>
              <a:t>)</a:t>
            </a:r>
          </a:p>
          <a:p>
            <a:r>
              <a:rPr lang="it-IT" dirty="0" smtClean="0"/>
              <a:t>- 3 imbarcazioni Vol. per trasporto figuranti </a:t>
            </a:r>
          </a:p>
          <a:p>
            <a:r>
              <a:rPr lang="it-IT" dirty="0"/>
              <a:t>	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0000"/>
                </a:solidFill>
              </a:rPr>
              <a:t>6 volontari</a:t>
            </a:r>
            <a:r>
              <a:rPr lang="it-IT" dirty="0" smtClean="0"/>
              <a:t>)</a:t>
            </a:r>
          </a:p>
          <a:p>
            <a:r>
              <a:rPr lang="it-IT" dirty="0" smtClean="0"/>
              <a:t>- Sorveglianza argini </a:t>
            </a:r>
          </a:p>
          <a:p>
            <a:r>
              <a:rPr lang="it-IT" dirty="0" smtClean="0"/>
              <a:t>	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0000"/>
                </a:solidFill>
              </a:rPr>
              <a:t>6 volontari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403648" y="483375"/>
            <a:ext cx="4307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Prata di Pordenone </a:t>
            </a:r>
          </a:p>
          <a:p>
            <a:r>
              <a:rPr lang="it-IT" b="1" dirty="0" smtClean="0"/>
              <a:t>giovedì</a:t>
            </a:r>
            <a:r>
              <a:rPr lang="it-IT" b="1" dirty="0"/>
              <a:t>’ 7 giugno dalle ore 13:00 alle 19:00 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26221"/>
            <a:ext cx="2843808" cy="206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0112" y="1772816"/>
            <a:ext cx="8928992" cy="39857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/>
              <a:t>Orario</a:t>
            </a:r>
            <a:r>
              <a:rPr lang="it-IT" sz="1600" dirty="0" smtClean="0"/>
              <a:t>	</a:t>
            </a:r>
            <a:endParaRPr lang="it-IT" sz="1600" dirty="0"/>
          </a:p>
          <a:p>
            <a:pPr>
              <a:spcAft>
                <a:spcPts val="600"/>
              </a:spcAft>
              <a:tabLst>
                <a:tab pos="1076325" algn="l"/>
              </a:tabLst>
            </a:pPr>
            <a:r>
              <a:rPr lang="it-IT" sz="1600" cap="small" dirty="0" smtClean="0"/>
              <a:t>13:00 	</a:t>
            </a:r>
            <a:r>
              <a:rPr lang="it-IT" sz="1600" cap="small" dirty="0"/>
              <a:t>COC (F1 Tecnica - F4 Volontariato)</a:t>
            </a:r>
          </a:p>
          <a:p>
            <a:pPr defTabSz="1077913"/>
            <a:r>
              <a:rPr lang="it-IT" sz="1600" cap="small" dirty="0" smtClean="0"/>
              <a:t>13:30	Ritrovo Volontari Logistici e Figuranti presso la sede </a:t>
            </a:r>
            <a:r>
              <a:rPr lang="it-IT" sz="1600" cap="small" dirty="0"/>
              <a:t>della Protezione </a:t>
            </a:r>
            <a:r>
              <a:rPr lang="it-IT" sz="1600" cap="small" dirty="0" smtClean="0"/>
              <a:t>civile </a:t>
            </a:r>
            <a:r>
              <a:rPr lang="it-IT" sz="1600" dirty="0"/>
              <a:t>VIA ANTONIO </a:t>
            </a:r>
            <a:r>
              <a:rPr lang="it-IT" sz="1600" dirty="0" smtClean="0"/>
              <a:t>	DURANTE 13</a:t>
            </a:r>
            <a:r>
              <a:rPr lang="it-IT" sz="1600" cap="small" dirty="0" smtClean="0"/>
              <a:t>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13:40 	Breve intervento dei VVF Nazionale per informativa sulla sicurezza nell’area esercitativa.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14:00 circa	Trasferimento presso il pontile dell’imbarcadero.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14:10 circa	partenza dei figuranti per le postazioni </a:t>
            </a:r>
            <a:r>
              <a:rPr lang="it-IT" sz="1600" cap="small" dirty="0"/>
              <a:t>lungo il fiume </a:t>
            </a:r>
            <a:r>
              <a:rPr lang="it-IT" sz="1600" cap="small" dirty="0" smtClean="0"/>
              <a:t>Noncello - l’ordine </a:t>
            </a:r>
            <a:r>
              <a:rPr lang="it-IT" sz="1600" cap="small" dirty="0"/>
              <a:t>di partenza verrà dato </a:t>
            </a:r>
            <a:r>
              <a:rPr lang="it-IT" sz="1600" cap="small" dirty="0" smtClean="0"/>
              <a:t>	dal un funzionario </a:t>
            </a:r>
            <a:r>
              <a:rPr lang="it-IT" sz="1600" cap="small" dirty="0"/>
              <a:t>DPC</a:t>
            </a:r>
            <a:r>
              <a:rPr lang="it-IT" sz="1600" cap="small" dirty="0" smtClean="0"/>
              <a:t>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14:30	COC integrazione di altre funzioni.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15:00-19:00	Attività moduli europei per salvataggio dispersi.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15:00-19:00	(sorveglianza argini se ci sono volontari disponibili).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19:00	Fine esercitazione e rientro squadre.</a:t>
            </a:r>
          </a:p>
          <a:p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547664" y="908720"/>
            <a:ext cx="6828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u="sng" dirty="0"/>
              <a:t>Cronologia di massima </a:t>
            </a:r>
            <a:r>
              <a:rPr lang="it-IT" b="1" i="1" dirty="0"/>
              <a:t>evento a </a:t>
            </a:r>
            <a:r>
              <a:rPr lang="it-IT" b="1" i="1" u="sng" dirty="0" smtClean="0"/>
              <a:t>Prata di Pordenone </a:t>
            </a:r>
            <a:r>
              <a:rPr lang="it-IT" b="1" i="1" dirty="0" smtClean="0"/>
              <a:t>giovedì 7 </a:t>
            </a:r>
            <a:r>
              <a:rPr lang="it-IT" b="1" i="1" dirty="0"/>
              <a:t>giugno </a:t>
            </a:r>
          </a:p>
        </p:txBody>
      </p:sp>
    </p:spTree>
    <p:extLst>
      <p:ext uri="{BB962C8B-B14F-4D97-AF65-F5344CB8AC3E}">
        <p14:creationId xmlns:p14="http://schemas.microsoft.com/office/powerpoint/2010/main" val="42214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07704" y="1979547"/>
            <a:ext cx="54726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it-IT" sz="2800" dirty="0" smtClean="0"/>
              <a:t>Figuranti </a:t>
            </a:r>
            <a:r>
              <a:rPr lang="it-IT" sz="2800" dirty="0" smtClean="0"/>
              <a:t>lungo il fiume Noncello </a:t>
            </a:r>
            <a:endParaRPr lang="it-IT" sz="2800" dirty="0" smtClean="0"/>
          </a:p>
          <a:p>
            <a:pPr algn="ctr"/>
            <a:r>
              <a:rPr lang="it-IT" sz="2800" dirty="0" smtClean="0"/>
              <a:t>(</a:t>
            </a:r>
            <a:r>
              <a:rPr lang="it-IT" sz="2800" dirty="0">
                <a:solidFill>
                  <a:srgbClr val="FF0000"/>
                </a:solidFill>
              </a:rPr>
              <a:t>25 </a:t>
            </a:r>
            <a:r>
              <a:rPr lang="it-IT" sz="2800" dirty="0" smtClean="0">
                <a:solidFill>
                  <a:srgbClr val="FF0000"/>
                </a:solidFill>
              </a:rPr>
              <a:t>figuranti</a:t>
            </a:r>
            <a:r>
              <a:rPr lang="it-IT" sz="2800" dirty="0" smtClean="0"/>
              <a:t>)</a:t>
            </a:r>
          </a:p>
          <a:p>
            <a:pPr algn="ctr"/>
            <a:r>
              <a:rPr lang="it-IT" sz="2800" dirty="0" smtClean="0"/>
              <a:t>3-4 Imbarcazioni </a:t>
            </a:r>
            <a:r>
              <a:rPr lang="it-IT" sz="2800" dirty="0" smtClean="0"/>
              <a:t>Vol. per trasporto figuranti </a:t>
            </a:r>
            <a:endParaRPr lang="it-IT" sz="2800" dirty="0" smtClean="0"/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(</a:t>
            </a:r>
            <a:r>
              <a:rPr lang="it-IT" sz="2800" dirty="0" smtClean="0">
                <a:solidFill>
                  <a:srgbClr val="FF0000"/>
                </a:solidFill>
              </a:rPr>
              <a:t>6 </a:t>
            </a:r>
            <a:r>
              <a:rPr lang="it-IT" sz="2800" dirty="0" smtClean="0">
                <a:solidFill>
                  <a:srgbClr val="FF0000"/>
                </a:solidFill>
              </a:rPr>
              <a:t>volontari</a:t>
            </a:r>
            <a:r>
              <a:rPr lang="it-IT" sz="2800" dirty="0" smtClean="0"/>
              <a:t>)</a:t>
            </a:r>
          </a:p>
          <a:p>
            <a:pPr algn="ctr"/>
            <a:r>
              <a:rPr lang="it-IT" sz="2800" dirty="0" smtClean="0"/>
              <a:t>Chiusura </a:t>
            </a:r>
            <a:r>
              <a:rPr lang="it-IT" sz="2800" dirty="0" smtClean="0"/>
              <a:t>paratie ponte Adamo </a:t>
            </a:r>
            <a:r>
              <a:rPr lang="it-IT" sz="2800" dirty="0" smtClean="0"/>
              <a:t>Eva</a:t>
            </a:r>
          </a:p>
          <a:p>
            <a:pPr algn="ctr"/>
            <a:r>
              <a:rPr lang="it-IT" sz="2800" dirty="0" smtClean="0"/>
              <a:t>(</a:t>
            </a:r>
            <a:r>
              <a:rPr lang="it-IT" sz="2800" dirty="0" smtClean="0">
                <a:solidFill>
                  <a:srgbClr val="FF0000"/>
                </a:solidFill>
              </a:rPr>
              <a:t>8 volontari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0405"/>
            <a:ext cx="1080000" cy="108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403648" y="6872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VENERDI’ 8 giugno dalle ore 7:15 alle 13:00 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669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0112" y="1772816"/>
            <a:ext cx="8928992" cy="46320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/>
              <a:t>Orario</a:t>
            </a:r>
            <a:r>
              <a:rPr lang="it-IT" sz="1600" dirty="0" smtClean="0"/>
              <a:t>	</a:t>
            </a:r>
            <a:endParaRPr lang="it-IT" sz="1600" dirty="0"/>
          </a:p>
          <a:p>
            <a:pPr>
              <a:spcAft>
                <a:spcPts val="600"/>
              </a:spcAft>
              <a:tabLst>
                <a:tab pos="1076325" algn="l"/>
              </a:tabLst>
            </a:pPr>
            <a:r>
              <a:rPr lang="it-IT" sz="1600" cap="small" dirty="0" smtClean="0"/>
              <a:t>7:00 	COC (F1 Tecnica - F4 Volontariato)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7:15	Ritrovo Volontari Logistici e Figuranti presso la sede </a:t>
            </a:r>
            <a:r>
              <a:rPr lang="it-IT" sz="1600" cap="small" dirty="0"/>
              <a:t>della Protezione civile di </a:t>
            </a:r>
            <a:r>
              <a:rPr lang="it-IT" sz="1600" cap="small" dirty="0" smtClean="0"/>
              <a:t>Pordenone via 	</a:t>
            </a:r>
            <a:r>
              <a:rPr lang="it-IT" sz="1600" cap="small" dirty="0" err="1" smtClean="0"/>
              <a:t>Ungaresca</a:t>
            </a:r>
            <a:r>
              <a:rPr lang="it-IT" sz="1600" cap="small" dirty="0" smtClean="0"/>
              <a:t>  86/A.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7:30 	Breve intervento dei VVF Nazionale per informativa sulla sicurezza nell’area esercitativa.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7:45 circa	Trasferimento presso il pontile dell’imbarcadero.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8:00 circa	partenza dei figuranti per le postazioni </a:t>
            </a:r>
            <a:r>
              <a:rPr lang="it-IT" sz="1600" cap="small" dirty="0"/>
              <a:t>lungo il fiume </a:t>
            </a:r>
            <a:r>
              <a:rPr lang="it-IT" sz="1600" cap="small" dirty="0" smtClean="0"/>
              <a:t>Noncello - l’ordine </a:t>
            </a:r>
            <a:r>
              <a:rPr lang="it-IT" sz="1600" cap="small" dirty="0"/>
              <a:t>di partenza verrà dato </a:t>
            </a:r>
            <a:r>
              <a:rPr lang="it-IT" sz="1600" cap="small" dirty="0" smtClean="0"/>
              <a:t>	dal un funzionario </a:t>
            </a:r>
            <a:r>
              <a:rPr lang="it-IT" sz="1600" cap="small" dirty="0"/>
              <a:t>DPC</a:t>
            </a:r>
            <a:r>
              <a:rPr lang="it-IT" sz="1600" cap="small" dirty="0" smtClean="0"/>
              <a:t>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8:30	COC integrazioni di altre funzioni.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9:00-13:00	Attività moduli europei per salvataggio dispersi.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10:30	Chiusura ponte Adamo Eva  (se disponibilità volontari </a:t>
            </a:r>
            <a:r>
              <a:rPr lang="it-IT" sz="1600" cap="small" dirty="0" err="1" smtClean="0"/>
              <a:t>telonatura</a:t>
            </a:r>
            <a:r>
              <a:rPr lang="it-IT" sz="1600" cap="small" dirty="0" smtClean="0"/>
              <a:t> argine Noncello e 	sorveglianza argini).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13:00	Fine esercitazione e rientro squadre.</a:t>
            </a:r>
          </a:p>
          <a:p>
            <a:pPr defTabSz="1076325">
              <a:spcAft>
                <a:spcPts val="600"/>
              </a:spcAft>
            </a:pPr>
            <a:endParaRPr lang="it-IT" sz="1600" cap="small" dirty="0" smtClean="0"/>
          </a:p>
          <a:p>
            <a:endParaRPr lang="it-IT" sz="1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47664" y="908720"/>
            <a:ext cx="6828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/>
              <a:t>Cronologia di massima evento a Pordenone venerdì 8 giugno </a:t>
            </a:r>
          </a:p>
        </p:txBody>
      </p:sp>
    </p:spTree>
    <p:extLst>
      <p:ext uri="{BB962C8B-B14F-4D97-AF65-F5344CB8AC3E}">
        <p14:creationId xmlns:p14="http://schemas.microsoft.com/office/powerpoint/2010/main" val="21648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31521" y="456781"/>
            <a:ext cx="475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Cronoprogramma di massima - imbarcazioni per trasporto figuranti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1" y="1988840"/>
            <a:ext cx="8424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Imbarcadero </a:t>
            </a:r>
            <a:r>
              <a:rPr lang="it-IT" b="1" dirty="0"/>
              <a:t>di </a:t>
            </a:r>
            <a:r>
              <a:rPr lang="it-IT" b="1" dirty="0">
                <a:solidFill>
                  <a:srgbClr val="FF0000"/>
                </a:solidFill>
              </a:rPr>
              <a:t>Prata di </a:t>
            </a:r>
            <a:r>
              <a:rPr lang="it-IT" b="1" dirty="0" smtClean="0">
                <a:solidFill>
                  <a:srgbClr val="FF0000"/>
                </a:solidFill>
              </a:rPr>
              <a:t>Pordenone </a:t>
            </a:r>
            <a:r>
              <a:rPr lang="it-IT" b="1" dirty="0" smtClean="0"/>
              <a:t>giovedì 7 giugno e imbarcadero di </a:t>
            </a:r>
            <a:r>
              <a:rPr lang="it-IT" b="1" dirty="0" smtClean="0">
                <a:solidFill>
                  <a:srgbClr val="FF0000"/>
                </a:solidFill>
              </a:rPr>
              <a:t>Pordenone </a:t>
            </a:r>
            <a:r>
              <a:rPr lang="it-IT" b="1" dirty="0" smtClean="0"/>
              <a:t>Venerdì 8 giugno</a:t>
            </a:r>
            <a:endParaRPr lang="it-IT" b="1" dirty="0"/>
          </a:p>
          <a:p>
            <a:r>
              <a:rPr lang="it-IT" b="1" dirty="0" smtClean="0"/>
              <a:t>Si prevede l’attivazione di 3-4 imbarcazioni per il trasporto dei figuranti.</a:t>
            </a:r>
          </a:p>
          <a:p>
            <a:r>
              <a:rPr lang="it-IT" b="1" dirty="0" smtClean="0"/>
              <a:t>Imbarcazioni da attivare: Azzano Decimo – </a:t>
            </a:r>
            <a:r>
              <a:rPr lang="it-IT" b="1" dirty="0"/>
              <a:t>C</a:t>
            </a:r>
            <a:r>
              <a:rPr lang="it-IT" b="1" dirty="0" smtClean="0"/>
              <a:t>entro Pordenonese Sommozzatori - Pasiano di Pordenone – Pordenone - Prata di Pordenone.</a:t>
            </a:r>
          </a:p>
          <a:p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pic>
        <p:nvPicPr>
          <p:cNvPr id="1026" name="Picture 2" descr="http://vol.protezionecivile.fvg.it/ProtCiv/ImgCD/mezzi/foto_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088851"/>
            <a:ext cx="115212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833" y="3851421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6033006" y="5544109"/>
            <a:ext cx="234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L3 - Imbarcadero Prata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24817"/>
            <a:ext cx="3072745" cy="230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827584" y="5786345"/>
            <a:ext cx="265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L1 - Imbarcadero Noncello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37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60238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Prata di Sopra Idrovore</a:t>
            </a:r>
          </a:p>
          <a:p>
            <a:r>
              <a:rPr lang="it-IT" dirty="0" smtClean="0"/>
              <a:t>VENERDI’ 8 giugno dalle ore 13:30 alle 19:00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67433" y="1355864"/>
            <a:ext cx="628244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/>
              <a:t>Attività:</a:t>
            </a:r>
          </a:p>
          <a:p>
            <a:pPr marL="285750" indent="-285750" defTabSz="266700">
              <a:buFontTx/>
              <a:buChar char="-"/>
            </a:pPr>
            <a:r>
              <a:rPr lang="it-IT" dirty="0" smtClean="0"/>
              <a:t>Alle 13:45 - Trasporto in area operazioni idrovora gruppo comunale di Prata</a:t>
            </a:r>
            <a:r>
              <a:rPr lang="it-IT" dirty="0"/>
              <a:t> </a:t>
            </a:r>
            <a:r>
              <a:rPr lang="it-IT" dirty="0" smtClean="0"/>
              <a:t>+ </a:t>
            </a:r>
            <a:r>
              <a:rPr lang="it-IT" dirty="0"/>
              <a:t>a</a:t>
            </a:r>
            <a:r>
              <a:rPr lang="it-IT" dirty="0" smtClean="0"/>
              <a:t>ltri volontari  </a:t>
            </a:r>
            <a:r>
              <a:rPr lang="it-IT" dirty="0" smtClean="0">
                <a:solidFill>
                  <a:srgbClr val="FF0000"/>
                </a:solidFill>
              </a:rPr>
              <a:t>4-6 volontari</a:t>
            </a:r>
            <a:endParaRPr lang="it-IT" dirty="0" smtClean="0"/>
          </a:p>
          <a:p>
            <a:pPr marL="285750" indent="-285750" defTabSz="266700">
              <a:buFontTx/>
              <a:buChar char="-"/>
            </a:pPr>
            <a:r>
              <a:rPr lang="it-IT" dirty="0" smtClean="0"/>
              <a:t>Dalle 15:00 alle 19:00 Sorveglianza argini e osservatori</a:t>
            </a:r>
            <a:endParaRPr lang="it-IT" dirty="0"/>
          </a:p>
        </p:txBody>
      </p:sp>
      <p:pic>
        <p:nvPicPr>
          <p:cNvPr id="8194" name="Picture 2" descr="http://vol.protezionecivile.fvg.it/ProtCiv/ImgCD/Pompe/Foto_1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3" y="3140968"/>
            <a:ext cx="2902181" cy="217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68" y="3140968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4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9888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PIANIFICAZIONE, ALLESTIMENTO E CONDUZIONE DI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ATTIVITÀ ESERCITATIVE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TRASFERIMENTO BUONE PRATICHE CAMPAGNA «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IO NON RISCHIO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»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SVILUPPO E ATTUAZIONE DI UN PROGRAMMA DI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VALUTAZIONE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34" charset="-128"/>
                <a:cs typeface="+mn-cs"/>
              </a:rPr>
              <a:t> DEL PROGETTO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Rettangolo 5"/>
          <p:cNvSpPr>
            <a:spLocks noChangeArrowheads="1"/>
          </p:cNvSpPr>
          <p:nvPr/>
        </p:nvSpPr>
        <p:spPr bwMode="auto">
          <a:xfrm>
            <a:off x="2339752" y="0"/>
            <a:ext cx="6617599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QUALI AZIONI?</a:t>
            </a:r>
            <a:endParaRPr kumimoji="0" lang="it-IT" altLang="it-IT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31521" y="699195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Prata </a:t>
            </a:r>
            <a:r>
              <a:rPr lang="it-IT" b="1" i="1" dirty="0">
                <a:solidFill>
                  <a:srgbClr val="FF0000"/>
                </a:solidFill>
              </a:rPr>
              <a:t>di Pordenone </a:t>
            </a:r>
            <a:r>
              <a:rPr lang="it-IT" b="1" i="1" dirty="0"/>
              <a:t>giovedì 7 giugno (</a:t>
            </a:r>
            <a:r>
              <a:rPr lang="it-IT" b="1" i="1" dirty="0" smtClean="0"/>
              <a:t>pomeriggio)</a:t>
            </a:r>
          </a:p>
          <a:p>
            <a:r>
              <a:rPr lang="it-IT" b="1" i="1" dirty="0" smtClean="0">
                <a:solidFill>
                  <a:srgbClr val="FF0000"/>
                </a:solidFill>
              </a:rPr>
              <a:t>Pordenone </a:t>
            </a:r>
            <a:r>
              <a:rPr lang="it-IT" b="1" i="1" dirty="0"/>
              <a:t>venerdì </a:t>
            </a:r>
            <a:r>
              <a:rPr lang="it-IT" b="1" i="1" dirty="0" smtClean="0"/>
              <a:t>8 giugno (mattina) </a:t>
            </a:r>
          </a:p>
          <a:p>
            <a:r>
              <a:rPr lang="it-IT" b="1" i="1" dirty="0" smtClean="0"/>
              <a:t>materiali, mezzi, DPI, abbigliamento.</a:t>
            </a:r>
            <a:endParaRPr lang="it-IT" b="1" i="1" dirty="0"/>
          </a:p>
          <a:p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295141"/>
            <a:ext cx="828092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Operatori dei Natanti:</a:t>
            </a:r>
          </a:p>
          <a:p>
            <a:pPr marL="285750" indent="-285750" defTabSz="266700">
              <a:buFontTx/>
              <a:buChar char="-"/>
            </a:pPr>
            <a:r>
              <a:rPr lang="it-IT" dirty="0" smtClean="0"/>
              <a:t>DPI</a:t>
            </a:r>
          </a:p>
          <a:p>
            <a:pPr marL="285750" indent="-285750" defTabSz="266700">
              <a:buFontTx/>
              <a:buChar char="-"/>
            </a:pPr>
            <a:r>
              <a:rPr lang="it-IT" dirty="0" smtClean="0"/>
              <a:t>Radio</a:t>
            </a:r>
          </a:p>
          <a:p>
            <a:pPr marL="285750" indent="-285750" defTabSz="266700">
              <a:buFontTx/>
              <a:buChar char="-"/>
            </a:pPr>
            <a:r>
              <a:rPr lang="it-IT" u="sng" dirty="0" smtClean="0"/>
              <a:t>Ogni imbarcazione dovrà avere in dotazione  5 salvagenti per il trasporto dei figuranti</a:t>
            </a:r>
            <a:endParaRPr lang="it-IT" u="sng" dirty="0"/>
          </a:p>
          <a:p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93626" y="1626907"/>
            <a:ext cx="828092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/>
              <a:t>Figuranti: 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Abbigliamento abiti </a:t>
            </a:r>
            <a:r>
              <a:rPr lang="it-IT" dirty="0"/>
              <a:t>civili</a:t>
            </a:r>
          </a:p>
          <a:p>
            <a:pPr marL="285750" indent="-285750">
              <a:buFontTx/>
              <a:buChar char="-"/>
            </a:pPr>
            <a:r>
              <a:rPr lang="it-IT" dirty="0"/>
              <a:t>Gilet alta visibilità </a:t>
            </a:r>
            <a:r>
              <a:rPr lang="it-IT" dirty="0" smtClean="0"/>
              <a:t>(dovrà </a:t>
            </a:r>
            <a:r>
              <a:rPr lang="it-IT" dirty="0"/>
              <a:t>essere tolto </a:t>
            </a:r>
            <a:r>
              <a:rPr lang="it-IT" dirty="0" smtClean="0"/>
              <a:t>prima dell’arrivo </a:t>
            </a:r>
            <a:r>
              <a:rPr lang="it-IT" dirty="0"/>
              <a:t>dei soccorritori).</a:t>
            </a:r>
          </a:p>
          <a:p>
            <a:pPr marL="285750" indent="-285750">
              <a:buFontTx/>
              <a:buChar char="-"/>
            </a:pPr>
            <a:r>
              <a:rPr lang="it-IT" dirty="0"/>
              <a:t>Calzature di sicurezza</a:t>
            </a:r>
          </a:p>
          <a:p>
            <a:pPr marL="285750" indent="-285750">
              <a:buFontTx/>
              <a:buChar char="-"/>
            </a:pPr>
            <a:r>
              <a:rPr lang="it-IT" dirty="0"/>
              <a:t>Radio portatile in dotazione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93626" y="3268555"/>
            <a:ext cx="828092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Logistici</a:t>
            </a:r>
            <a:r>
              <a:rPr lang="it-IT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/>
              <a:t>Abbigliamento PC e DPI adeguati per interventi lungo gli argini</a:t>
            </a:r>
          </a:p>
          <a:p>
            <a:pPr marL="285750" indent="-285750">
              <a:buFontTx/>
              <a:buChar char="-"/>
            </a:pPr>
            <a:r>
              <a:rPr lang="it-IT" dirty="0"/>
              <a:t>Radio portatile in dotazione</a:t>
            </a:r>
          </a:p>
        </p:txBody>
      </p:sp>
    </p:spTree>
    <p:extLst>
      <p:ext uri="{BB962C8B-B14F-4D97-AF65-F5344CB8AC3E}">
        <p14:creationId xmlns:p14="http://schemas.microsoft.com/office/powerpoint/2010/main" val="29075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pic>
        <p:nvPicPr>
          <p:cNvPr id="2050" name="Picture 2" descr="http://vol.protezionecivile.fvg.it/ProtCiv/ImgCd/Comuni/093034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2311033"/>
            <a:ext cx="32643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7563" y="4781803"/>
            <a:ext cx="2760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Sede Protezione civile</a:t>
            </a:r>
          </a:p>
          <a:p>
            <a:r>
              <a:rPr lang="it-IT" dirty="0" smtClean="0"/>
              <a:t>Prata di Pordenone</a:t>
            </a:r>
          </a:p>
          <a:p>
            <a:r>
              <a:rPr lang="it-IT" dirty="0"/>
              <a:t>VIA ANTONIO DURANTE 13</a:t>
            </a:r>
          </a:p>
          <a:p>
            <a:r>
              <a:rPr lang="it-IT" dirty="0" smtClean="0"/>
              <a:t>PRATA </a:t>
            </a:r>
            <a:r>
              <a:rPr lang="it-IT" dirty="0"/>
              <a:t>DI PORDENONE (PN)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16409" y="4762356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Sede Protezione civile</a:t>
            </a:r>
          </a:p>
          <a:p>
            <a:r>
              <a:rPr lang="it-IT" dirty="0" smtClean="0"/>
              <a:t>Pordenone</a:t>
            </a:r>
          </a:p>
          <a:p>
            <a:r>
              <a:rPr lang="it-IT" dirty="0"/>
              <a:t>VIA UNGARESCA 86/A</a:t>
            </a:r>
          </a:p>
          <a:p>
            <a:r>
              <a:rPr lang="it-IT" dirty="0" smtClean="0"/>
              <a:t>PORDENONE </a:t>
            </a:r>
            <a:r>
              <a:rPr lang="it-IT" dirty="0"/>
              <a:t>(PN)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55049"/>
            <a:ext cx="442998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331521" y="666202"/>
            <a:ext cx="5553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Punti di ritrovo:</a:t>
            </a:r>
          </a:p>
          <a:p>
            <a:r>
              <a:rPr lang="it-IT" dirty="0" smtClean="0"/>
              <a:t>Giovedì 7 giugno ore 13:00 - Sede PC Prata di Pordenone</a:t>
            </a:r>
          </a:p>
          <a:p>
            <a:r>
              <a:rPr lang="it-IT" dirty="0" smtClean="0"/>
              <a:t>Venerdì 8 giugno Ore 7:15   - Sede PC Pordenone</a:t>
            </a:r>
          </a:p>
          <a:p>
            <a:r>
              <a:rPr lang="it-IT" dirty="0" smtClean="0"/>
              <a:t>Venerdì 8 giugno ore  13:30 - </a:t>
            </a:r>
            <a:r>
              <a:rPr lang="it-IT" dirty="0"/>
              <a:t>Sede PC Prata di </a:t>
            </a:r>
            <a:r>
              <a:rPr lang="it-IT" dirty="0" smtClean="0"/>
              <a:t>Pordenone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9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17912" y="94415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Cronoprogramma di massima - Comuni di BRUGNERA – PASIANO DI PORDENONE - SACILE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70112" y="1772816"/>
            <a:ext cx="8928992" cy="22775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/>
              <a:t>GIOVEDI’ 7 maggio 2018</a:t>
            </a:r>
          </a:p>
          <a:p>
            <a:pPr>
              <a:spcAft>
                <a:spcPts val="600"/>
              </a:spcAft>
            </a:pPr>
            <a:r>
              <a:rPr lang="it-IT" sz="1600" b="1" dirty="0" smtClean="0"/>
              <a:t>Orario</a:t>
            </a:r>
            <a:r>
              <a:rPr lang="it-IT" sz="1600" dirty="0" smtClean="0"/>
              <a:t>	</a:t>
            </a:r>
            <a:endParaRPr lang="it-IT" sz="1600" dirty="0"/>
          </a:p>
          <a:p>
            <a:pPr>
              <a:spcAft>
                <a:spcPts val="600"/>
              </a:spcAft>
              <a:tabLst>
                <a:tab pos="1076325" algn="l"/>
              </a:tabLst>
            </a:pPr>
            <a:r>
              <a:rPr lang="it-IT" sz="1600" cap="small" dirty="0"/>
              <a:t>9</a:t>
            </a:r>
            <a:r>
              <a:rPr lang="it-IT" sz="1600" cap="small" dirty="0" smtClean="0"/>
              <a:t>:00 	</a:t>
            </a:r>
            <a:r>
              <a:rPr lang="it-IT" sz="1600" cap="small" dirty="0"/>
              <a:t>COC </a:t>
            </a:r>
            <a:r>
              <a:rPr lang="it-IT" sz="1600" cap="small" dirty="0" smtClean="0"/>
              <a:t>(F4 Volontariato e altre funzioni se possibile)</a:t>
            </a:r>
            <a:endParaRPr lang="it-IT" sz="1600" cap="small" dirty="0"/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19:00	Fine esercitazione chiusura </a:t>
            </a:r>
            <a:r>
              <a:rPr lang="it-IT" sz="1600" cap="small" dirty="0" err="1" smtClean="0"/>
              <a:t>coc</a:t>
            </a:r>
            <a:r>
              <a:rPr lang="it-IT" sz="1600" cap="small" dirty="0" smtClean="0"/>
              <a:t>.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VENERDI’ 8 maggio 2018</a:t>
            </a:r>
          </a:p>
          <a:p>
            <a:pPr>
              <a:spcAft>
                <a:spcPts val="600"/>
              </a:spcAft>
              <a:tabLst>
                <a:tab pos="1076325" algn="l"/>
              </a:tabLst>
            </a:pPr>
            <a:r>
              <a:rPr lang="it-IT" sz="1600" cap="small" dirty="0"/>
              <a:t>9:00 	COC (F4 Volontariato e altre funzioni se possibile)</a:t>
            </a:r>
          </a:p>
          <a:p>
            <a:pPr defTabSz="1076325">
              <a:spcAft>
                <a:spcPts val="600"/>
              </a:spcAft>
            </a:pPr>
            <a:r>
              <a:rPr lang="it-IT" sz="1600" cap="small" dirty="0" smtClean="0"/>
              <a:t>13:00</a:t>
            </a:r>
            <a:r>
              <a:rPr lang="it-IT" sz="1600" cap="small" dirty="0"/>
              <a:t>	Fine esercitazione chiusura </a:t>
            </a:r>
            <a:r>
              <a:rPr lang="it-IT" sz="1600" cap="small" dirty="0" err="1"/>
              <a:t>coc</a:t>
            </a:r>
            <a:r>
              <a:rPr lang="it-IT" sz="1600" cap="small" dirty="0" smtClean="0"/>
              <a:t>.</a:t>
            </a:r>
            <a:endParaRPr lang="it-IT" sz="1600" cap="small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5422" y="4601545"/>
            <a:ext cx="8353046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Per i volontari che ne facciano richiesta, è prevista l’applicazione dei benefici di legge art. 39 </a:t>
            </a:r>
            <a:r>
              <a:rPr lang="it-IT" b="1" dirty="0" smtClean="0"/>
              <a:t> </a:t>
            </a:r>
            <a:r>
              <a:rPr lang="it-IT" b="1" dirty="0" smtClean="0"/>
              <a:t>del nuovo codice della Protezione civile DL  n.1 del  2 gennaio 2018 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173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508444" y="730898"/>
            <a:ext cx="4503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cap="small" dirty="0" smtClean="0"/>
              <a:t>Comunicazioni radio o telefoniche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3568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18704" y="1628800"/>
            <a:ext cx="5220639" cy="33855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Comunicazioni radio.</a:t>
            </a:r>
          </a:p>
          <a:p>
            <a:endParaRPr lang="it-IT" dirty="0" smtClean="0"/>
          </a:p>
          <a:p>
            <a:r>
              <a:rPr lang="it-IT" dirty="0" smtClean="0"/>
              <a:t>Frequenza radio </a:t>
            </a:r>
            <a:r>
              <a:rPr lang="it-IT" sz="2400" b="1" dirty="0" smtClean="0"/>
              <a:t>V DR3_PN</a:t>
            </a:r>
          </a:p>
          <a:p>
            <a:endParaRPr lang="it-IT" b="1" dirty="0" smtClean="0"/>
          </a:p>
          <a:p>
            <a:r>
              <a:rPr lang="it-IT" b="1" dirty="0" smtClean="0"/>
              <a:t>Comunicazioni telefoniche verso i numeri</a:t>
            </a:r>
          </a:p>
          <a:p>
            <a:pPr algn="ctr"/>
            <a:r>
              <a:rPr lang="it-IT" b="1" dirty="0" smtClean="0"/>
              <a:t>3358006224 – 3357744361</a:t>
            </a:r>
          </a:p>
          <a:p>
            <a:endParaRPr lang="it-IT" b="1" dirty="0" smtClean="0"/>
          </a:p>
          <a:p>
            <a:pPr algn="ctr"/>
            <a:r>
              <a:rPr lang="it-IT" b="1" dirty="0" smtClean="0"/>
              <a:t>Ogni comunicazione per l’esercitazione dovrà essere preceduta dalla frase</a:t>
            </a:r>
          </a:p>
          <a:p>
            <a:pPr algn="ctr"/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NEIFLEX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icetrasmittente Midland 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32" y="1556489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martphone-NOKIA-3-DUAL-SIM-16GB-ANDROID-NERO-NUOVO-GARANZIA-ITAL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9" name="Picture 5" descr="C:\Users\giuseppe.ballardin\Desktop\s-l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1395512" cy="13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06824" y="5472584"/>
            <a:ext cx="7486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Esempio comunicazione: Comunicare alla base operativa l’arrivo in postazione</a:t>
            </a:r>
          </a:p>
          <a:p>
            <a:r>
              <a:rPr lang="it-IT" dirty="0" err="1" smtClean="0"/>
              <a:t>Neiflex</a:t>
            </a:r>
            <a:r>
              <a:rPr lang="it-IT" dirty="0" smtClean="0"/>
              <a:t> … Base </a:t>
            </a:r>
            <a:r>
              <a:rPr lang="it-IT" dirty="0" err="1" smtClean="0"/>
              <a:t>Base</a:t>
            </a:r>
            <a:r>
              <a:rPr lang="it-IT" dirty="0" smtClean="0"/>
              <a:t>  da DX1 «si comunica l’arrivo in postazione squadra DX1»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59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355156"/>
              </p:ext>
            </p:extLst>
          </p:nvPr>
        </p:nvGraphicFramePr>
        <p:xfrm>
          <a:off x="251521" y="2103989"/>
          <a:ext cx="1421640" cy="201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4" imgW="5667480" imgH="8020080" progId="AcroExch.Document.DC">
                  <p:embed/>
                </p:oleObj>
              </mc:Choice>
              <mc:Fallback>
                <p:oleObj name="Acrobat Document" r:id="rId4" imgW="5667480" imgH="80200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1" y="2103989"/>
                        <a:ext cx="1421640" cy="201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1763688" y="1124744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M</a:t>
            </a:r>
            <a:r>
              <a:rPr lang="it-IT" dirty="0" smtClean="0"/>
              <a:t>essa </a:t>
            </a:r>
            <a:r>
              <a:rPr lang="it-IT" dirty="0"/>
              <a:t>a disposizione in rete a partire dal </a:t>
            </a:r>
            <a:r>
              <a:rPr lang="it-IT" b="1" dirty="0"/>
              <a:t>01/06/2018 </a:t>
            </a:r>
            <a:r>
              <a:rPr lang="it-IT" dirty="0"/>
              <a:t>di una rinnovata pagina </a:t>
            </a:r>
            <a:r>
              <a:rPr lang="it-IT" dirty="0" smtClean="0"/>
              <a:t>di accesso </a:t>
            </a:r>
            <a:r>
              <a:rPr lang="it-IT" dirty="0"/>
              <a:t>ai piani di emergenza al seguente indirizzo: </a:t>
            </a:r>
            <a:r>
              <a:rPr lang="it-IT" b="1" dirty="0">
                <a:solidFill>
                  <a:srgbClr val="FF0000"/>
                </a:solidFill>
                <a:hlinkClick r:id="rId6"/>
              </a:rPr>
              <a:t>https://</a:t>
            </a:r>
            <a:r>
              <a:rPr lang="it-IT" b="1" dirty="0" smtClean="0">
                <a:solidFill>
                  <a:srgbClr val="FF0000"/>
                </a:solidFill>
                <a:hlinkClick r:id="rId6"/>
              </a:rPr>
              <a:t>pianiemergenza.protezionecivile.fvg.it</a:t>
            </a:r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La </a:t>
            </a:r>
            <a:r>
              <a:rPr lang="it-IT" b="1" dirty="0" smtClean="0"/>
              <a:t>funzione sarà </a:t>
            </a:r>
            <a:r>
              <a:rPr lang="it-IT" dirty="0" smtClean="0"/>
              <a:t>utile per </a:t>
            </a:r>
            <a:r>
              <a:rPr lang="it-IT" dirty="0"/>
              <a:t>comunicare in tempo reale attraverso la rete internet le fasi operative attivate </a:t>
            </a:r>
            <a:r>
              <a:rPr lang="it-IT" dirty="0" smtClean="0"/>
              <a:t>di: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Attenzione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Preallarme </a:t>
            </a:r>
            <a:r>
              <a:rPr lang="it-IT" dirty="0"/>
              <a:t>o allarme (in ottemperanza alle indicazioni operative del Dipartimento nazionale del 10/02/2016</a:t>
            </a:r>
            <a:r>
              <a:rPr lang="it-IT" dirty="0" smtClean="0"/>
              <a:t>),</a:t>
            </a:r>
          </a:p>
          <a:p>
            <a:pPr marL="285750" indent="-285750">
              <a:buFontTx/>
              <a:buChar char="-"/>
            </a:pPr>
            <a:r>
              <a:rPr lang="it-IT" dirty="0"/>
              <a:t>E</a:t>
            </a:r>
            <a:r>
              <a:rPr lang="it-IT" dirty="0" smtClean="0"/>
              <a:t>ventuale </a:t>
            </a:r>
            <a:r>
              <a:rPr lang="it-IT" dirty="0"/>
              <a:t>apertura del COC con l’organigramma delle funzioni </a:t>
            </a:r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Altre </a:t>
            </a:r>
            <a:r>
              <a:rPr lang="it-IT" dirty="0"/>
              <a:t>informazioni sulla gestione locale </a:t>
            </a:r>
            <a:r>
              <a:rPr lang="it-IT" dirty="0" smtClean="0"/>
              <a:t>delle situazioni </a:t>
            </a:r>
            <a:r>
              <a:rPr lang="it-IT" dirty="0"/>
              <a:t>calamitose.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modalità di utilizzo della nuova pagina web sono anch’esse consultabili in rete</a:t>
            </a:r>
            <a:r>
              <a:rPr lang="it-IT" dirty="0" smtClean="0"/>
              <a:t>.</a:t>
            </a:r>
          </a:p>
          <a:p>
            <a:r>
              <a:rPr lang="it-IT" dirty="0" smtClean="0"/>
              <a:t>Per i </a:t>
            </a:r>
            <a:r>
              <a:rPr lang="it-IT" dirty="0"/>
              <a:t>Comuni che partecipano a </a:t>
            </a:r>
            <a:r>
              <a:rPr lang="it-IT" dirty="0" err="1"/>
              <a:t>Neiflex</a:t>
            </a:r>
            <a:r>
              <a:rPr lang="it-IT" dirty="0"/>
              <a:t> </a:t>
            </a:r>
            <a:r>
              <a:rPr lang="it-IT" dirty="0" smtClean="0"/>
              <a:t>ne </a:t>
            </a:r>
            <a:r>
              <a:rPr lang="it-IT" dirty="0"/>
              <a:t>possono sperimentarne l’utilizzo.</a:t>
            </a:r>
          </a:p>
          <a:p>
            <a:endParaRPr lang="it-IT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34704" y="1412776"/>
            <a:ext cx="8113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EXE </a:t>
            </a:r>
            <a:r>
              <a:rPr lang="it-IT" sz="3200" b="1" dirty="0">
                <a:solidFill>
                  <a:srgbClr val="0070C0"/>
                </a:solidFill>
              </a:rPr>
              <a:t>#</a:t>
            </a:r>
            <a:r>
              <a:rPr lang="it-IT" sz="3200" b="1" dirty="0" err="1" smtClean="0">
                <a:solidFill>
                  <a:srgbClr val="0070C0"/>
                </a:solidFill>
              </a:rPr>
              <a:t>Neiflex</a:t>
            </a:r>
            <a:r>
              <a:rPr lang="it-IT" sz="3200" b="1" dirty="0" smtClean="0">
                <a:solidFill>
                  <a:srgbClr val="0070C0"/>
                </a:solidFill>
              </a:rPr>
              <a:t> è anche social…. Seguiteci !</a:t>
            </a:r>
            <a:endParaRPr lang="it-IT" sz="32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1" y="3926951"/>
            <a:ext cx="684089" cy="68408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64" y="5145583"/>
            <a:ext cx="682401" cy="68240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1521" y="2132856"/>
            <a:ext cx="86634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Comunicazione continua sul sito </a:t>
            </a:r>
            <a:r>
              <a:rPr lang="it-IT" dirty="0" smtClean="0">
                <a:solidFill>
                  <a:srgbClr val="0070C0"/>
                </a:solidFill>
                <a:hlinkClick r:id="rId4"/>
              </a:rPr>
              <a:t>www.protezionecivile.fvg.it</a:t>
            </a:r>
            <a:r>
              <a:rPr lang="it-IT" dirty="0" smtClean="0">
                <a:solidFill>
                  <a:srgbClr val="0070C0"/>
                </a:solidFill>
              </a:rPr>
              <a:t> e sui  canali social ufficiali della social media community di protezione civile FVG</a:t>
            </a:r>
          </a:p>
          <a:p>
            <a:pPr algn="ctr"/>
            <a:r>
              <a:rPr lang="it-IT" dirty="0" smtClean="0">
                <a:solidFill>
                  <a:srgbClr val="0070C0"/>
                </a:solidFill>
              </a:rPr>
              <a:t>Obiettivi: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testare efficacia ed efficienza </a:t>
            </a:r>
            <a:r>
              <a:rPr lang="it-IT" dirty="0" smtClean="0">
                <a:solidFill>
                  <a:srgbClr val="0070C0"/>
                </a:solidFill>
              </a:rPr>
              <a:t>della comunicazione &amp;  informare</a:t>
            </a:r>
            <a:r>
              <a:rPr lang="it-IT" dirty="0">
                <a:solidFill>
                  <a:srgbClr val="0070C0"/>
                </a:solidFill>
              </a:rPr>
              <a:t>, comunicare, coinvolgere, formare i </a:t>
            </a:r>
            <a:r>
              <a:rPr lang="it-IT" dirty="0" smtClean="0">
                <a:solidFill>
                  <a:srgbClr val="0070C0"/>
                </a:solidFill>
              </a:rPr>
              <a:t>cittadini su rischi, prevenzione e autoprotezione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39861" y="4084330"/>
            <a:ext cx="193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@</a:t>
            </a:r>
            <a:r>
              <a:rPr lang="it-IT" b="1" dirty="0" err="1">
                <a:solidFill>
                  <a:srgbClr val="0070C0"/>
                </a:solidFill>
              </a:rPr>
              <a:t>ProtCivReg_FVG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331640" y="5322853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@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protezionecivile.fvg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0" y="3529644"/>
            <a:ext cx="3406851" cy="32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03648" y="693323"/>
            <a:ext cx="4577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DISPONIBILITA’ </a:t>
            </a:r>
            <a:r>
              <a:rPr lang="it-IT" b="1" dirty="0" smtClean="0"/>
              <a:t>VOLONTARI al 31 maggio 2018</a:t>
            </a:r>
          </a:p>
          <a:p>
            <a:pPr algn="ctr"/>
            <a:r>
              <a:rPr lang="it-IT" b="1" dirty="0" smtClean="0"/>
              <a:t>(vedere nella pagina dedicata del sito PCR)</a:t>
            </a:r>
            <a:endParaRPr lang="it-IT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20660"/>
              </p:ext>
            </p:extLst>
          </p:nvPr>
        </p:nvGraphicFramePr>
        <p:xfrm>
          <a:off x="611560" y="1916832"/>
          <a:ext cx="7992888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1737597966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834150637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1021405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Prata di Pordenone</a:t>
                      </a:r>
                    </a:p>
                    <a:p>
                      <a:pPr algn="ctr"/>
                      <a:r>
                        <a:rPr lang="it-IT" dirty="0" smtClean="0"/>
                        <a:t>Giovedì 7 giugno </a:t>
                      </a:r>
                    </a:p>
                    <a:p>
                      <a:pPr algn="ctr"/>
                      <a:r>
                        <a:rPr lang="it-IT" dirty="0" smtClean="0"/>
                        <a:t>dalle 13:00 alle 19:00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Pordenone</a:t>
                      </a:r>
                    </a:p>
                    <a:p>
                      <a:pPr algn="ctr"/>
                      <a:r>
                        <a:rPr lang="it-IT" dirty="0" smtClean="0"/>
                        <a:t>Venerdì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8 giugno</a:t>
                      </a:r>
                    </a:p>
                    <a:p>
                      <a:pPr algn="ctr"/>
                      <a:r>
                        <a:rPr lang="it-IT" dirty="0" smtClean="0"/>
                        <a:t>dalle 7:15 alle 13:00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Prata di Pordenone</a:t>
                      </a:r>
                    </a:p>
                    <a:p>
                      <a:pPr algn="ctr"/>
                      <a:r>
                        <a:rPr lang="it-IT" dirty="0" smtClean="0"/>
                        <a:t>Venerdì 8 giugno </a:t>
                      </a:r>
                    </a:p>
                    <a:p>
                      <a:pPr algn="ctr"/>
                      <a:r>
                        <a:rPr lang="it-IT" dirty="0" smtClean="0"/>
                        <a:t>dalle 13:30 alle 19:00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054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Volontari</a:t>
                      </a:r>
                      <a:r>
                        <a:rPr lang="it-IT" baseline="0" dirty="0" smtClean="0"/>
                        <a:t> aderenti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138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Volontari</a:t>
                      </a:r>
                      <a:r>
                        <a:rPr lang="it-IT" baseline="0" dirty="0" smtClean="0"/>
                        <a:t> aderenti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Volontari</a:t>
                      </a:r>
                      <a:r>
                        <a:rPr lang="it-IT" baseline="0" dirty="0" smtClean="0"/>
                        <a:t> aderenti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797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Richiesti</a:t>
                      </a:r>
                      <a:r>
                        <a:rPr lang="it-IT" baseline="0" dirty="0" smtClean="0"/>
                        <a:t> 30</a:t>
                      </a:r>
                    </a:p>
                    <a:p>
                      <a:pPr algn="ctr"/>
                      <a:r>
                        <a:rPr lang="it-IT" baseline="0" dirty="0" smtClean="0"/>
                        <a:t>(20 Figuranti - 10 Logistici)</a:t>
                      </a:r>
                    </a:p>
                    <a:p>
                      <a:pPr algn="ctr"/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Per questa attività, il Numero di volontari risulta raggiunto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Richiesti 45</a:t>
                      </a:r>
                    </a:p>
                    <a:p>
                      <a:pPr algn="ctr"/>
                      <a:r>
                        <a:rPr lang="it-IT" dirty="0" smtClean="0"/>
                        <a:t>(25 Figuranti - 20</a:t>
                      </a:r>
                      <a:r>
                        <a:rPr lang="it-IT" baseline="0" dirty="0" smtClean="0"/>
                        <a:t> Logistici)</a:t>
                      </a:r>
                      <a:endParaRPr lang="it-IT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Mancano volontari</a:t>
                      </a:r>
                      <a:endParaRPr lang="it-IT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Richiesti 10</a:t>
                      </a:r>
                    </a:p>
                    <a:p>
                      <a:pPr algn="ctr"/>
                      <a:r>
                        <a:rPr lang="it-IT" dirty="0" smtClean="0"/>
                        <a:t>(Logistici)</a:t>
                      </a:r>
                    </a:p>
                    <a:p>
                      <a:pPr marL="0" marR="0" indent="0" algn="ctr" defTabSz="8138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>
                          <a:solidFill>
                            <a:srgbClr val="FF0000"/>
                          </a:solidFill>
                        </a:rPr>
                        <a:t>Per questa attività, il Numero di volontari risulta raggiunto</a:t>
                      </a:r>
                      <a:endParaRPr lang="it-IT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1455531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29272" y="4437112"/>
            <a:ext cx="4590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/>
              <a:t>Grazie per l’attenzione </a:t>
            </a:r>
          </a:p>
          <a:p>
            <a:pPr algn="ctr"/>
            <a:endParaRPr lang="it-IT" sz="3600" b="1" dirty="0"/>
          </a:p>
          <a:p>
            <a:pPr algn="ctr"/>
            <a:r>
              <a:rPr lang="it-IT" sz="3600" b="1" dirty="0" smtClean="0"/>
              <a:t>Domande!!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4133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180081" y="122427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kumimoji="0" lang="it-IT" alt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etodologia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</a:t>
            </a:r>
            <a:r>
              <a:rPr kumimoji="0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«Io non rischio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» nell’ambito del progetto NEIFLEX</a:t>
            </a:r>
            <a:endParaRPr kumimoji="0" lang="it-IT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4" name="Picture 2" descr="Io non risch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24" y="-27384"/>
            <a:ext cx="2264668" cy="12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25659" y="1816311"/>
            <a:ext cx="883882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Edizione straordinaria della Campagna, 9 giugno 2018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i="1" dirty="0">
                <a:solidFill>
                  <a:srgbClr val="000000"/>
                </a:solidFill>
                <a:latin typeface="Calibri"/>
                <a:ea typeface="ＭＳ Ｐゴシック"/>
              </a:rPr>
              <a:t>     Obiettivo: </a:t>
            </a:r>
            <a:r>
              <a:rPr lang="it-IT" sz="2400" i="1" dirty="0">
                <a:solidFill>
                  <a:srgbClr val="000000"/>
                </a:solidFill>
                <a:latin typeface="Calibri"/>
                <a:ea typeface="ＭＳ Ｐゴシック"/>
              </a:rPr>
              <a:t>consentire ai partner e a eventuali osservatori di partecipare di persona alla «giornata in piazza», alla presenza dei volontari in azione nel loro compito di divulgare informazioni alla popolazione sul rischio alluvione attraverso i materiali della Campagna  disponibili anche in lingua inglese.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</a:rPr>
              <a:t>Tre le edizioni straordinarie della Campagna: a San Michele al Tagliamento (VE) in Veneto 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</a:rPr>
              <a:t>e </a:t>
            </a:r>
            <a:r>
              <a:rPr kumimoji="0" lang="it-IT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</a:rPr>
              <a:t>a Latisana (UD) e Pordenone in Friuli </a:t>
            </a:r>
            <a:r>
              <a:rPr kumimoji="0" lang="it-IT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</a:rPr>
              <a:t>Venezia </a:t>
            </a:r>
            <a:r>
              <a:rPr kumimoji="0" lang="it-IT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</a:rPr>
              <a:t>Giulia.</a:t>
            </a:r>
            <a:endParaRPr kumimoji="0" lang="it-IT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58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827584" y="1608116"/>
            <a:ext cx="6827438" cy="3844443"/>
            <a:chOff x="755576" y="906309"/>
            <a:chExt cx="6827438" cy="384444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/>
            <a:srcRect t="25458"/>
            <a:stretch/>
          </p:blipFill>
          <p:spPr>
            <a:xfrm>
              <a:off x="755576" y="906309"/>
              <a:ext cx="6827438" cy="3744416"/>
            </a:xfrm>
            <a:prstGeom prst="rect">
              <a:avLst/>
            </a:prstGeom>
          </p:spPr>
        </p:pic>
        <p:sp>
          <p:nvSpPr>
            <p:cNvPr id="3" name="CasellaDiTesto 2"/>
            <p:cNvSpPr txBox="1"/>
            <p:nvPr/>
          </p:nvSpPr>
          <p:spPr>
            <a:xfrm>
              <a:off x="5220072" y="1262491"/>
              <a:ext cx="432048" cy="20005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UDINE</a:t>
              </a:r>
              <a:endPara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3275856" y="1786659"/>
              <a:ext cx="648072" cy="1846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PORDENONE</a:t>
              </a:r>
              <a:endParaRPr kumimoji="0" lang="it-IT" sz="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639173" y="3249338"/>
              <a:ext cx="504056" cy="20005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TREVISO</a:t>
              </a:r>
              <a:endPara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483768" y="4550697"/>
              <a:ext cx="504056" cy="20005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VENEZIA</a:t>
              </a:r>
              <a:endParaRPr kumimoji="0" lang="it-IT" sz="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6588224" y="1886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DOVE? RIFERIMENTO</a:t>
            </a:r>
            <a:r>
              <a:rPr kumimoji="0" lang="it-IT" sz="1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AREE ALLAGATE 1966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76256" y="4456294"/>
            <a:ext cx="122413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Province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kumimoji="0" 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Treviso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Venezia Pordenone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Udine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580112" y="-2335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FF"/>
                </a:solidFill>
              </a:rPr>
              <a:t>L’ESERCITAZIONE: </a:t>
            </a:r>
            <a:r>
              <a:rPr lang="it-IT" sz="2400" b="1" dirty="0" smtClean="0">
                <a:solidFill>
                  <a:srgbClr val="FFFFFF"/>
                </a:solidFill>
              </a:rPr>
              <a:t>Scenario </a:t>
            </a:r>
            <a:endParaRPr lang="it-IT" sz="2400" b="1" dirty="0">
              <a:solidFill>
                <a:srgbClr val="FFFFFF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711985"/>
              </p:ext>
            </p:extLst>
          </p:nvPr>
        </p:nvGraphicFramePr>
        <p:xfrm>
          <a:off x="1990736" y="1412776"/>
          <a:ext cx="6541705" cy="1676008"/>
        </p:xfrm>
        <a:graphic>
          <a:graphicData uri="http://schemas.openxmlformats.org/drawingml/2006/table">
            <a:tbl>
              <a:tblPr/>
              <a:tblGrid>
                <a:gridCol w="613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7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59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59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19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12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62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46328">
                <a:tc gridSpan="7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DecimaWE Rg"/>
                          <a:ea typeface="Times New Roman"/>
                        </a:rPr>
                        <a:t>SCENARI DI CRITICITA’ PREVISTA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DecimaWE Rg"/>
                          <a:ea typeface="Times New Roman"/>
                        </a:rPr>
                        <a:t>Dalle ore 00:00 del 05/06/2018  alle ore 24:00 del 06/06/2018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DecimaWE Rg"/>
                          <a:ea typeface="Times New Roman"/>
                        </a:rPr>
                        <a:t>Zona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i="1">
                          <a:effectLst/>
                          <a:latin typeface="DecimaWE Rg"/>
                          <a:ea typeface="Times New Roman"/>
                        </a:rPr>
                        <a:t>Bacino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CRITICITA’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IDROGEOLOGICA  PER TEMPORALI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CRITICITA’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IDROGEOLOGICA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CRITICITA’ IDRAULICA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STATO DI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ALLERTA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DecimaWE Rg"/>
                          <a:ea typeface="Times New Roman"/>
                        </a:rPr>
                        <a:t>DESCRIZIONE FENOMENO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DecimaWE Rg"/>
                          <a:ea typeface="Times New Roman"/>
                        </a:rPr>
                        <a:t>FVG-A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Livenza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MODERATA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MODERATA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ARANCIO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Piogge molto intense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DecimaWE Rg"/>
                          <a:ea typeface="Times New Roman"/>
                        </a:rPr>
                        <a:t>FVG-B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DecimaWE Rg"/>
                          <a:ea typeface="Times New Roman"/>
                        </a:rPr>
                        <a:t>Tagliamento e Torre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ORDINARIA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GIALLO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Piogge intense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DecimaWE Rg"/>
                          <a:ea typeface="Times New Roman"/>
                        </a:rPr>
                        <a:t>FVG-C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Isonzo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ORDINARIA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ORDINARIA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GIALLO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Piogge intense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DecimaWE Rg"/>
                          <a:ea typeface="Times New Roman"/>
                        </a:rPr>
                        <a:t>FVG-D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Levante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DecimaWE Rg"/>
                          <a:ea typeface="Times New Roman"/>
                        </a:rPr>
                        <a:t>Vento forte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25555"/>
              </p:ext>
            </p:extLst>
          </p:nvPr>
        </p:nvGraphicFramePr>
        <p:xfrm>
          <a:off x="1990736" y="3207033"/>
          <a:ext cx="6541704" cy="1579913"/>
        </p:xfrm>
        <a:graphic>
          <a:graphicData uri="http://schemas.openxmlformats.org/drawingml/2006/table">
            <a:tbl>
              <a:tblPr/>
              <a:tblGrid>
                <a:gridCol w="6283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6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8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38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52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46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97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6734">
                <a:tc gridSpan="7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DecimaWE Rg"/>
                          <a:ea typeface="Times New Roman"/>
                        </a:rPr>
                        <a:t>SCENARI DI CRITICITA’ PREVISTA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DecimaWE Rg"/>
                          <a:ea typeface="Times New Roman"/>
                        </a:rPr>
                        <a:t>Dalle ore 10:00 del 05/06/2018  alle ore 24:00 del 06/06/2018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i="1">
                          <a:effectLst/>
                          <a:latin typeface="DecimaWE Rg"/>
                          <a:ea typeface="Times New Roman"/>
                        </a:rPr>
                        <a:t>Zona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i="1" dirty="0">
                          <a:effectLst/>
                          <a:latin typeface="DecimaWE Rg"/>
                          <a:ea typeface="Times New Roman"/>
                        </a:rPr>
                        <a:t>Bacino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CRITICITA’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IDROGEOLOGICA  PER TEMPORALI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DecimaWE Rg"/>
                          <a:ea typeface="Times New Roman"/>
                        </a:rPr>
                        <a:t>CRITICITA’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DecimaWE Rg"/>
                          <a:ea typeface="Times New Roman"/>
                        </a:rPr>
                        <a:t>IDROGEOLOGICA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CRITICITA’ IDRAULICA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STATO DI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ALLERTA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DecimaWE Rg"/>
                          <a:ea typeface="Times New Roman"/>
                        </a:rPr>
                        <a:t>DESCRIZIONE FENOMENO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DecimaWE Rg"/>
                          <a:ea typeface="Times New Roman"/>
                        </a:rPr>
                        <a:t>FVG-A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Livenza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MODERATA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MODERATA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ARANCIO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Piogge molto intense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DecimaWE Rg"/>
                          <a:ea typeface="Times New Roman"/>
                        </a:rPr>
                        <a:t>FVG-B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DecimaWE Rg"/>
                          <a:ea typeface="Times New Roman"/>
                        </a:rPr>
                        <a:t>Tagliamento e Torre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ELEVATA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ORDINARIA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ROSSO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Piogge intense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DecimaWE Rg"/>
                          <a:ea typeface="Times New Roman"/>
                        </a:rPr>
                        <a:t>FVG-C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Isonzo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ORDINARIA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ORDINARIA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GIALLO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Piogge intense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DecimaWE Rg"/>
                          <a:ea typeface="Times New Roman"/>
                        </a:rPr>
                        <a:t>FVG-D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Levante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DecimaWE Rg"/>
                          <a:ea typeface="Times New Roman"/>
                        </a:rPr>
                        <a:t>Vento forte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403648" y="548680"/>
            <a:ext cx="453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CFD FVG Settore idro emette Allerta regionale</a:t>
            </a:r>
          </a:p>
          <a:p>
            <a:r>
              <a:rPr lang="it-IT" u="sng" dirty="0" smtClean="0"/>
              <a:t>Sor invia anche ai Comuni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16384" y="1844824"/>
            <a:ext cx="18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4 giugno</a:t>
            </a:r>
          </a:p>
          <a:p>
            <a:r>
              <a:rPr lang="it-IT" sz="1600" dirty="0" smtClean="0"/>
              <a:t>Allerta regionale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9072" y="3429000"/>
            <a:ext cx="1990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5 giugno</a:t>
            </a:r>
          </a:p>
          <a:p>
            <a:r>
              <a:rPr lang="it-IT" sz="1600" dirty="0" smtClean="0"/>
              <a:t>Aggiornamento </a:t>
            </a:r>
            <a:endParaRPr lang="it-IT" sz="1600" dirty="0"/>
          </a:p>
          <a:p>
            <a:r>
              <a:rPr lang="it-IT" sz="1600" dirty="0" smtClean="0"/>
              <a:t>Allerta Regionale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-12860" y="5037792"/>
            <a:ext cx="2195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6 giugno</a:t>
            </a:r>
          </a:p>
          <a:p>
            <a:r>
              <a:rPr lang="it-IT" sz="1600" dirty="0" smtClean="0"/>
              <a:t>Aggiornamento </a:t>
            </a:r>
          </a:p>
          <a:p>
            <a:r>
              <a:rPr lang="it-IT" sz="1600" dirty="0" smtClean="0"/>
              <a:t>Allerta Regionale </a:t>
            </a:r>
          </a:p>
          <a:p>
            <a:r>
              <a:rPr lang="it-IT" sz="1600" dirty="0" smtClean="0"/>
              <a:t>Insediamento </a:t>
            </a:r>
            <a:r>
              <a:rPr lang="it-IT" sz="1600" dirty="0" err="1" smtClean="0"/>
              <a:t>Corem</a:t>
            </a:r>
            <a:endParaRPr lang="it-IT" sz="1600" dirty="0" smtClean="0"/>
          </a:p>
          <a:p>
            <a:r>
              <a:rPr lang="it-IT" sz="1600" dirty="0" smtClean="0"/>
              <a:t>Attivazione primi COC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44674"/>
              </p:ext>
            </p:extLst>
          </p:nvPr>
        </p:nvGraphicFramePr>
        <p:xfrm>
          <a:off x="1990736" y="4941168"/>
          <a:ext cx="6613711" cy="1753873"/>
        </p:xfrm>
        <a:graphic>
          <a:graphicData uri="http://schemas.openxmlformats.org/drawingml/2006/table">
            <a:tbl>
              <a:tblPr/>
              <a:tblGrid>
                <a:gridCol w="619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8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83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2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16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76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84305">
                <a:tc gridSpan="7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DecimaWE Rg"/>
                          <a:ea typeface="Times New Roman"/>
                        </a:rPr>
                        <a:t>SCENARI DI CRITICITA’ PREVISTA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DecimaWE Rg"/>
                          <a:ea typeface="Times New Roman"/>
                        </a:rPr>
                        <a:t>Dalle ore 10:00 del 06/06/2018  alle ore 12:00 del 09/06/2018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i="1">
                          <a:effectLst/>
                          <a:latin typeface="DecimaWE Rg"/>
                          <a:ea typeface="Times New Roman"/>
                        </a:rPr>
                        <a:t>Zona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i="1">
                          <a:effectLst/>
                          <a:latin typeface="DecimaWE Rg"/>
                          <a:ea typeface="Times New Roman"/>
                        </a:rPr>
                        <a:t>Bacino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CRITICITA’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IDROGEOLOGICA  PER TEMPORALI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CRITICITA’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IDROGEOLOGICA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CRITICITA’ IDRAULICA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STATO DI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ALLERTA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b="1">
                          <a:effectLst/>
                          <a:latin typeface="DecimaWE Rg"/>
                          <a:ea typeface="Times New Roman"/>
                        </a:rPr>
                        <a:t>DESCRIZIONE FENOMENO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DecimaWE Rg"/>
                          <a:ea typeface="Times New Roman"/>
                        </a:rPr>
                        <a:t>FVG-A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Livenza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ELEVATA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ELEVATA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ROSSO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DecimaWE Rg"/>
                          <a:ea typeface="Times New Roman"/>
                        </a:rPr>
                        <a:t>Piogge molto intense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DecimaWE Rg"/>
                          <a:ea typeface="Times New Roman"/>
                        </a:rPr>
                        <a:t>FVG-B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Tagliamento e Torre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MODERATA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MODERATA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ARANCIO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DecimaWE Rg"/>
                          <a:ea typeface="Times New Roman"/>
                        </a:rPr>
                        <a:t>Piogge intense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DecimaWE Rg"/>
                          <a:ea typeface="Times New Roman"/>
                        </a:rPr>
                        <a:t>FVG-C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Isonzo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ELEVATA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ELEVATA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ROSSO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Piogge molto intense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7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DecimaWE Rg"/>
                          <a:ea typeface="Times New Roman"/>
                        </a:rPr>
                        <a:t>FVG-D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DecimaWE Rg"/>
                          <a:ea typeface="Times New Roman"/>
                        </a:rPr>
                        <a:t>Levante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DecimaWE Rg"/>
                          <a:ea typeface="Times New Roman"/>
                        </a:rPr>
                        <a:t>ASSENTE</a:t>
                      </a:r>
                      <a:endParaRPr lang="it-IT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DecimaWE Rg"/>
                          <a:ea typeface="Times New Roman"/>
                        </a:rPr>
                        <a:t>Vento forte</a:t>
                      </a:r>
                      <a:endParaRPr lang="it-IT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3960440" cy="553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724128" y="2653155"/>
            <a:ext cx="33123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 smtClean="0"/>
          </a:p>
          <a:p>
            <a:r>
              <a:rPr lang="it-IT" sz="1600" dirty="0" smtClean="0"/>
              <a:t>lunedì 4 giugno a mercoledì 6 giugno</a:t>
            </a:r>
          </a:p>
          <a:p>
            <a:r>
              <a:rPr lang="it-IT" sz="1600" dirty="0"/>
              <a:t>l</a:t>
            </a:r>
            <a:r>
              <a:rPr lang="it-IT" sz="1600" dirty="0" smtClean="0"/>
              <a:t>a SOR invia ai Comuni</a:t>
            </a:r>
          </a:p>
          <a:p>
            <a:endParaRPr lang="it-IT" sz="1600" dirty="0" smtClean="0"/>
          </a:p>
          <a:p>
            <a:r>
              <a:rPr lang="it-IT" sz="1600" dirty="0" smtClean="0"/>
              <a:t>Documento Protezione civile delle dighe</a:t>
            </a:r>
          </a:p>
          <a:p>
            <a:endParaRPr lang="it-IT" sz="1600" dirty="0"/>
          </a:p>
          <a:p>
            <a:r>
              <a:rPr lang="it-IT" sz="1600" u="sng" dirty="0" smtClean="0"/>
              <a:t>Gli allerta regionali e i documenti dighe sono solo dei </a:t>
            </a:r>
            <a:r>
              <a:rPr lang="it-IT" sz="1600" u="sng" dirty="0" err="1" smtClean="0"/>
              <a:t>fac</a:t>
            </a:r>
            <a:r>
              <a:rPr lang="it-IT" sz="1600" u="sng" dirty="0" smtClean="0"/>
              <a:t> simile per l’esercitazione</a:t>
            </a:r>
          </a:p>
          <a:p>
            <a:endParaRPr lang="it-IT" sz="1600" dirty="0" smtClean="0"/>
          </a:p>
          <a:p>
            <a:endParaRPr lang="it-IT" sz="1600" dirty="0"/>
          </a:p>
          <a:p>
            <a:r>
              <a:rPr lang="it-IT" sz="1600" dirty="0" smtClean="0"/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7648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580112" y="-2335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FF"/>
                </a:solidFill>
                <a:latin typeface="Calibri"/>
                <a:ea typeface="ＭＳ Ｐゴシック" pitchFamily="34" charset="-128"/>
              </a:rPr>
              <a:t>L’ESERCITAZIONE: I LUOGHI </a:t>
            </a:r>
            <a:endParaRPr lang="it-IT" sz="2400" b="1" dirty="0">
              <a:solidFill>
                <a:srgbClr val="FFFFFF"/>
              </a:solidFill>
              <a:latin typeface="Calibri"/>
              <a:ea typeface="ＭＳ Ｐゴシック" pitchFamily="34" charset="-128"/>
            </a:endParaRPr>
          </a:p>
        </p:txBody>
      </p:sp>
      <p:pic>
        <p:nvPicPr>
          <p:cNvPr id="1026" name="Picture 2" descr="C:\Users\dfabi\AppData\Local\Microsoft\Windows\Temporary Internet Files\Content.Outlook\X0Q7Q7R3\WA 1_17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02984"/>
            <a:ext cx="702167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100000" l="55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69" y="2780928"/>
            <a:ext cx="504056" cy="41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96336" y="3197210"/>
            <a:ext cx="132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COREM - FVG</a:t>
            </a:r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9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139952" y="-27384"/>
            <a:ext cx="6840538" cy="504825"/>
          </a:xfrm>
          <a:prstGeom prst="rect">
            <a:avLst/>
          </a:prstGeom>
        </p:spPr>
        <p:txBody>
          <a:bodyPr/>
          <a:lstStyle/>
          <a:p>
            <a:pPr marL="358775" indent="-358775" defTabSz="914400"/>
            <a:r>
              <a:rPr lang="it-IT" sz="2400" b="1" kern="1200" dirty="0">
                <a:solidFill>
                  <a:srgbClr val="FFFFFF"/>
                </a:solidFill>
                <a:latin typeface="Calibri"/>
                <a:ea typeface="ＭＳ Ｐゴシック" pitchFamily="34" charset="-128"/>
                <a:cs typeface="+mn-cs"/>
              </a:rPr>
              <a:t>MODELLO INTERVENTO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14523"/>
            <a:ext cx="8625839" cy="546910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15816" y="2933871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COREM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98749" y="1819224"/>
            <a:ext cx="114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COREM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3550765"/>
            <a:ext cx="177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Attività</a:t>
            </a:r>
            <a:r>
              <a:rPr lang="it-IT" b="1" dirty="0" smtClean="0">
                <a:solidFill>
                  <a:srgbClr val="002060"/>
                </a:solidFill>
              </a:rPr>
              <a:t> regionali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75766" y="5373216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Attività</a:t>
            </a:r>
            <a:r>
              <a:rPr lang="it-IT" b="1" dirty="0" smtClean="0">
                <a:solidFill>
                  <a:srgbClr val="002060"/>
                </a:solidFill>
              </a:rPr>
              <a:t> locali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2915816" y="3861049"/>
            <a:ext cx="465207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43" y="3603131"/>
            <a:ext cx="295846" cy="3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89" y="3610033"/>
            <a:ext cx="295846" cy="3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437199" y="256453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Base operativa moduli EU - Portogruaro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428225" y="256706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Base operativa moduli EU - Portogruaro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33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3403</TotalTime>
  <Words>2122</Words>
  <Application>Microsoft Office PowerPoint</Application>
  <PresentationFormat>Presentazione su schermo (4:3)</PresentationFormat>
  <Paragraphs>673</Paragraphs>
  <Slides>36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0" baseType="lpstr">
      <vt:lpstr>Tema di Office</vt:lpstr>
      <vt:lpstr>Personalizza struttura</vt:lpstr>
      <vt:lpstr>18_Struttura predefinita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MODELLO INTERVENTO</vt:lpstr>
      <vt:lpstr>Presentazione standard di PowerPoint</vt:lpstr>
      <vt:lpstr>Presentazione standard di PowerPoint</vt:lpstr>
      <vt:lpstr>Presentazione standard di PowerPoint</vt:lpstr>
      <vt:lpstr>Il Sistema regionale integrato di Protezione Civile del FVG</vt:lpstr>
      <vt:lpstr>PALMANOVA:        COREM LR 64/86 artt. 13 e 15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FUNZIONI Coordinamento Volontariato TLC Logistica ABI Stampa Internazionale Informatica Personale Comunicazione  MACRO AREE IO NON RISCHIO VALUTAZIONE ESERCITAZIONI  Scenari esercitativi internazionali (WA, BoO, EXCON); Scenari esercitativi nazionali (Modello di coordinamento, scenari); HNS,   WORKSHOPS, ACCOGLIENZA, ATTIVITA SCOLASTICA</dc:title>
  <dc:creator>Fabi David</dc:creator>
  <cp:lastModifiedBy>Ballardin Giuseppe</cp:lastModifiedBy>
  <cp:revision>324</cp:revision>
  <cp:lastPrinted>2018-05-04T10:31:16Z</cp:lastPrinted>
  <dcterms:created xsi:type="dcterms:W3CDTF">2018-01-04T11:39:45Z</dcterms:created>
  <dcterms:modified xsi:type="dcterms:W3CDTF">2018-06-01T06:37:13Z</dcterms:modified>
</cp:coreProperties>
</file>