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56" r:id="rId5"/>
    <p:sldId id="258" r:id="rId6"/>
    <p:sldId id="263" r:id="rId7"/>
    <p:sldId id="264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79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00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13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55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53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44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77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84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522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63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0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81E17-6D97-40F3-9262-2F8EC090722B}" type="datetimeFigureOut">
              <a:rPr lang="it-IT" smtClean="0"/>
              <a:t>31/07/2018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DE0F-0897-49ED-9FE9-B46D2F3594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54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ircuito grande 1-2-3-4-5 Ago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1340768"/>
            <a:ext cx="910515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801"/>
            <a:ext cx="2229272" cy="8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Users\giuseppe.ballardin\Documents\condi\DOCUMENTI VARI\logo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16" y="188801"/>
            <a:ext cx="815292" cy="8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4412910" y="254099"/>
            <a:ext cx="2314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2400" b="1" cap="all" dirty="0">
                <a:solidFill>
                  <a:prstClr val="white"/>
                </a:solidFill>
              </a:rPr>
              <a:t>NOTE GENERALI:</a:t>
            </a:r>
            <a:endParaRPr lang="it-IT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4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054"/>
            <a:ext cx="2229272" cy="8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Users\giuseppe.ballardin\Documents\condi\DOCUMENTI VARI\logo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16" y="188801"/>
            <a:ext cx="815292" cy="8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412910" y="254099"/>
            <a:ext cx="2314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2400" b="1" cap="all" dirty="0">
                <a:solidFill>
                  <a:prstClr val="white"/>
                </a:solidFill>
              </a:rPr>
              <a:t>NOTE GENERALI:</a:t>
            </a:r>
            <a:endParaRPr lang="it-IT" sz="1400" dirty="0">
              <a:solidFill>
                <a:prstClr val="white"/>
              </a:solidFill>
            </a:endParaRPr>
          </a:p>
        </p:txBody>
      </p:sp>
      <p:pic>
        <p:nvPicPr>
          <p:cNvPr id="3075" name="Picture 3" descr="Circuito piccolo 5 Agos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" y="1196752"/>
            <a:ext cx="913512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054"/>
            <a:ext cx="2229272" cy="8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Users\giuseppe.ballardin\Documents\condi\DOCUMENTI VARI\logo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16" y="188801"/>
            <a:ext cx="815292" cy="8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412910" y="254099"/>
            <a:ext cx="2314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2400" b="1" cap="all" dirty="0">
                <a:solidFill>
                  <a:prstClr val="white"/>
                </a:solidFill>
              </a:rPr>
              <a:t>NOTE GENERALI:</a:t>
            </a:r>
            <a:endParaRPr lang="it-IT" sz="1400" dirty="0">
              <a:solidFill>
                <a:prstClr val="white"/>
              </a:solidFill>
            </a:endParaRPr>
          </a:p>
        </p:txBody>
      </p:sp>
      <p:pic>
        <p:nvPicPr>
          <p:cNvPr id="3073" name="Picture 1" descr="C:\Documents and Settings\giuseppe.ballardin\Desktop\PARACICLYNG 2018-2\earth\Percor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6" y="1124744"/>
            <a:ext cx="8865408" cy="54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054"/>
            <a:ext cx="2229272" cy="8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Users\giuseppe.ballardin\Documents\condi\DOCUMENTI VARI\logo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16" y="188801"/>
            <a:ext cx="815292" cy="8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412910" y="254099"/>
            <a:ext cx="2314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2400" b="1" cap="all" dirty="0">
                <a:solidFill>
                  <a:prstClr val="white"/>
                </a:solidFill>
              </a:rPr>
              <a:t>NOTE GENERALI:</a:t>
            </a:r>
            <a:endParaRPr lang="it-IT" sz="1400" dirty="0">
              <a:solidFill>
                <a:prstClr val="white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7544" y="112474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MERCOLEDI’ 01/08/2018 </a:t>
            </a:r>
            <a:r>
              <a:rPr lang="it-IT" dirty="0">
                <a:solidFill>
                  <a:schemeClr val="bg1"/>
                </a:solidFill>
              </a:rPr>
              <a:t> -  Prova Percorso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Vol. </a:t>
            </a:r>
            <a:r>
              <a:rPr lang="it-IT" dirty="0">
                <a:solidFill>
                  <a:schemeClr val="bg1"/>
                </a:solidFill>
              </a:rPr>
              <a:t>1° turno 7:00 – 12:30</a:t>
            </a:r>
          </a:p>
          <a:p>
            <a:r>
              <a:rPr lang="it-IT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GIOVEDI’ 02.08.2018 Gare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Vol. </a:t>
            </a:r>
            <a:r>
              <a:rPr lang="it-IT" dirty="0">
                <a:solidFill>
                  <a:schemeClr val="bg1"/>
                </a:solidFill>
              </a:rPr>
              <a:t>1° turno 14:00 19:30</a:t>
            </a:r>
          </a:p>
          <a:p>
            <a:r>
              <a:rPr lang="it-IT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VENERDI’ 03.08.2018 Gare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Vol. 1° turno 7:00 – 12:30 –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Vol. </a:t>
            </a:r>
            <a:r>
              <a:rPr lang="it-IT" dirty="0">
                <a:solidFill>
                  <a:schemeClr val="bg1"/>
                </a:solidFill>
              </a:rPr>
              <a:t>2° turno dalle 13:30 alle 18:30</a:t>
            </a:r>
          </a:p>
          <a:p>
            <a:r>
              <a:rPr lang="it-IT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SABATO 04.08.2018 Gare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Vol. 1° turno 7:00 – </a:t>
            </a:r>
            <a:r>
              <a:rPr lang="it-IT" dirty="0" smtClean="0">
                <a:solidFill>
                  <a:schemeClr val="bg1"/>
                </a:solidFill>
              </a:rPr>
              <a:t>13:30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Vol. </a:t>
            </a:r>
            <a:r>
              <a:rPr lang="it-IT" dirty="0">
                <a:solidFill>
                  <a:schemeClr val="bg1"/>
                </a:solidFill>
              </a:rPr>
              <a:t>2° turno dalle 13:00 alle 19:30</a:t>
            </a:r>
          </a:p>
          <a:p>
            <a:r>
              <a:rPr lang="it-IT" dirty="0">
                <a:solidFill>
                  <a:schemeClr val="bg1"/>
                </a:solidFill>
              </a:rPr>
              <a:t> </a:t>
            </a:r>
          </a:p>
          <a:p>
            <a:r>
              <a:rPr lang="it-IT" b="1" dirty="0">
                <a:solidFill>
                  <a:schemeClr val="bg1"/>
                </a:solidFill>
              </a:rPr>
              <a:t>DOMENICA 05.08.2018 – Gare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Vol. 1° turno 7:00 – 14:00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Vol. </a:t>
            </a:r>
            <a:r>
              <a:rPr lang="it-IT" dirty="0">
                <a:solidFill>
                  <a:schemeClr val="bg1"/>
                </a:solidFill>
              </a:rPr>
              <a:t>2° turno dalle 13:30 alle 20:00</a:t>
            </a:r>
          </a:p>
        </p:txBody>
      </p:sp>
    </p:spTree>
    <p:extLst>
      <p:ext uri="{BB962C8B-B14F-4D97-AF65-F5344CB8AC3E}">
        <p14:creationId xmlns:p14="http://schemas.microsoft.com/office/powerpoint/2010/main" val="1205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069321"/>
            <a:ext cx="8136904" cy="5661248"/>
          </a:xfrm>
        </p:spPr>
        <p:txBody>
          <a:bodyPr>
            <a:noAutofit/>
          </a:bodyPr>
          <a:lstStyle/>
          <a:p>
            <a:pPr algn="l"/>
            <a:endParaRPr lang="en-US" sz="1400" cap="all" dirty="0" smtClean="0">
              <a:solidFill>
                <a:schemeClr val="bg1"/>
              </a:solidFill>
            </a:endParaRPr>
          </a:p>
          <a:p>
            <a:pPr algn="l"/>
            <a:r>
              <a:rPr lang="en-US" sz="1400" cap="all" dirty="0" smtClean="0">
                <a:solidFill>
                  <a:schemeClr val="bg1"/>
                </a:solidFill>
              </a:rPr>
              <a:t>✔</a:t>
            </a:r>
            <a:r>
              <a:rPr lang="it-IT" sz="1400" cap="all" dirty="0" smtClean="0">
                <a:solidFill>
                  <a:schemeClr val="bg1"/>
                </a:solidFill>
              </a:rPr>
              <a:t> </a:t>
            </a:r>
            <a:r>
              <a:rPr lang="it-IT" sz="1400" cap="all" dirty="0">
                <a:solidFill>
                  <a:schemeClr val="bg1"/>
                </a:solidFill>
              </a:rPr>
              <a:t>Presentarsi in divisa con DPI adatti per l’attività - zainetto E antipioggia;</a:t>
            </a:r>
            <a:endParaRPr lang="it-IT" sz="1400" dirty="0">
              <a:solidFill>
                <a:schemeClr val="bg1"/>
              </a:solidFill>
            </a:endParaRPr>
          </a:p>
          <a:p>
            <a:pPr algn="l"/>
            <a:r>
              <a:rPr lang="en-US" sz="1400" cap="all" dirty="0">
                <a:solidFill>
                  <a:schemeClr val="bg1"/>
                </a:solidFill>
              </a:rPr>
              <a:t>✔</a:t>
            </a:r>
            <a:r>
              <a:rPr lang="it-IT" sz="1400" cap="all" dirty="0">
                <a:solidFill>
                  <a:schemeClr val="bg1"/>
                </a:solidFill>
              </a:rPr>
              <a:t>All’inizio di ogni turno </a:t>
            </a:r>
            <a:r>
              <a:rPr lang="it-IT" sz="1400" cap="all" dirty="0" err="1">
                <a:solidFill>
                  <a:schemeClr val="bg1"/>
                </a:solidFill>
              </a:rPr>
              <a:t>verra’</a:t>
            </a:r>
            <a:r>
              <a:rPr lang="it-IT" sz="1400" cap="all" dirty="0">
                <a:solidFill>
                  <a:schemeClr val="bg1"/>
                </a:solidFill>
              </a:rPr>
              <a:t> </a:t>
            </a:r>
            <a:r>
              <a:rPr lang="it-IT" sz="1400" cap="all" dirty="0" smtClean="0">
                <a:solidFill>
                  <a:schemeClr val="bg1"/>
                </a:solidFill>
              </a:rPr>
              <a:t> fornito </a:t>
            </a:r>
            <a:r>
              <a:rPr lang="it-IT" sz="1400" cap="all" dirty="0">
                <a:solidFill>
                  <a:schemeClr val="bg1"/>
                </a:solidFill>
              </a:rPr>
              <a:t>il  sacco lunch;</a:t>
            </a:r>
            <a:endParaRPr lang="it-IT" sz="1400" dirty="0">
              <a:solidFill>
                <a:schemeClr val="bg1"/>
              </a:solidFill>
            </a:endParaRPr>
          </a:p>
          <a:p>
            <a:pPr algn="l"/>
            <a:r>
              <a:rPr lang="en-US" sz="1400" cap="all" dirty="0">
                <a:solidFill>
                  <a:schemeClr val="bg1"/>
                </a:solidFill>
              </a:rPr>
              <a:t>✔</a:t>
            </a:r>
            <a:r>
              <a:rPr lang="it-IT" sz="1400" cap="all" dirty="0">
                <a:solidFill>
                  <a:schemeClr val="bg1"/>
                </a:solidFill>
              </a:rPr>
              <a:t> Ad ogni volontario verrà consegnata documentazione specifica per l’attività.</a:t>
            </a:r>
            <a:endParaRPr lang="it-IT" sz="1400" dirty="0">
              <a:solidFill>
                <a:schemeClr val="bg1"/>
              </a:solidFill>
            </a:endParaRPr>
          </a:p>
          <a:p>
            <a:pPr algn="l"/>
            <a:r>
              <a:rPr lang="it-IT" sz="1400" dirty="0">
                <a:solidFill>
                  <a:schemeClr val="bg1"/>
                </a:solidFill>
              </a:rPr>
              <a:t> </a:t>
            </a:r>
          </a:p>
          <a:p>
            <a:pPr lvl="0" algn="l"/>
            <a:r>
              <a:rPr lang="it-IT" sz="1400" dirty="0">
                <a:solidFill>
                  <a:schemeClr val="bg1"/>
                </a:solidFill>
              </a:rPr>
              <a:t>Prima di partire dalla zona di registrazione bisogna effettuare la prova radio.</a:t>
            </a:r>
          </a:p>
          <a:p>
            <a:pPr lvl="0" algn="l"/>
            <a:r>
              <a:rPr lang="it-IT" sz="1400" dirty="0">
                <a:solidFill>
                  <a:schemeClr val="bg1"/>
                </a:solidFill>
              </a:rPr>
              <a:t>Una volta giunti sul posto i volontari ne danno comunicazione via radio al Centro Operativo.</a:t>
            </a:r>
          </a:p>
          <a:p>
            <a:pPr lvl="0" algn="l"/>
            <a:r>
              <a:rPr lang="it-IT" sz="1400" dirty="0" smtClean="0">
                <a:solidFill>
                  <a:schemeClr val="bg1"/>
                </a:solidFill>
              </a:rPr>
              <a:t> le </a:t>
            </a:r>
            <a:r>
              <a:rPr lang="it-IT" sz="1400" dirty="0">
                <a:solidFill>
                  <a:schemeClr val="bg1"/>
                </a:solidFill>
              </a:rPr>
              <a:t>postazioni in ordine crescente.</a:t>
            </a:r>
          </a:p>
          <a:p>
            <a:pPr lvl="0" algn="l"/>
            <a:r>
              <a:rPr lang="it-IT" sz="1400" dirty="0">
                <a:solidFill>
                  <a:schemeClr val="bg1"/>
                </a:solidFill>
              </a:rPr>
              <a:t>Se non si risponde alla chiamata attendere di essere ricontattati successivamente.</a:t>
            </a:r>
          </a:p>
          <a:p>
            <a:pPr lvl="0" algn="l"/>
            <a:r>
              <a:rPr lang="it-IT" sz="1400" dirty="0">
                <a:solidFill>
                  <a:schemeClr val="bg1"/>
                </a:solidFill>
              </a:rPr>
              <a:t>Al termine del turno viene dato l’ordine di apertura e il C.O. chiede conferma chiamando le postazioni in ordine crescente.</a:t>
            </a:r>
          </a:p>
          <a:p>
            <a:pPr algn="l"/>
            <a:r>
              <a:rPr lang="it-IT" sz="1400" dirty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it-IT" sz="1400" dirty="0">
                <a:solidFill>
                  <a:schemeClr val="bg1"/>
                </a:solidFill>
              </a:rPr>
              <a:t>Canale: VCH1_GTS 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Le comunicazioni devono essere brevi e chiare.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Non è consentito comunicare via radio direttamente tra postazioni ma è necessario passare per il C.O.</a:t>
            </a:r>
          </a:p>
          <a:p>
            <a:pPr algn="l"/>
            <a:r>
              <a:rPr lang="it-IT" sz="1400" dirty="0">
                <a:solidFill>
                  <a:schemeClr val="bg1"/>
                </a:solidFill>
              </a:rPr>
              <a:t>Seguire la procedura di chiamata radio: </a:t>
            </a:r>
            <a:br>
              <a:rPr lang="it-IT" sz="1400" dirty="0">
                <a:solidFill>
                  <a:schemeClr val="bg1"/>
                </a:solidFill>
              </a:rPr>
            </a:br>
            <a:r>
              <a:rPr lang="it-IT" sz="1400" i="1" dirty="0">
                <a:solidFill>
                  <a:schemeClr val="bg1"/>
                </a:solidFill>
              </a:rPr>
              <a:t>Chiamato</a:t>
            </a:r>
            <a:r>
              <a:rPr lang="it-IT" sz="1400" dirty="0">
                <a:solidFill>
                  <a:schemeClr val="bg1"/>
                </a:solidFill>
              </a:rPr>
              <a:t> da </a:t>
            </a:r>
            <a:r>
              <a:rPr lang="it-IT" sz="1400" i="1" dirty="0">
                <a:solidFill>
                  <a:schemeClr val="bg1"/>
                </a:solidFill>
              </a:rPr>
              <a:t>chiamante     </a:t>
            </a:r>
            <a:r>
              <a:rPr lang="it-IT" sz="1400" dirty="0">
                <a:solidFill>
                  <a:schemeClr val="bg1"/>
                </a:solidFill>
              </a:rPr>
              <a:t>es: C.O. da postazione 1</a:t>
            </a:r>
          </a:p>
          <a:p>
            <a:pPr algn="l"/>
            <a:r>
              <a:rPr lang="it-IT" sz="1400" b="1" u="sng" dirty="0">
                <a:solidFill>
                  <a:schemeClr val="bg1"/>
                </a:solidFill>
              </a:rPr>
              <a:t>Comunicazioni telefoniche</a:t>
            </a:r>
            <a:r>
              <a:rPr lang="it-IT" sz="1400" dirty="0">
                <a:solidFill>
                  <a:schemeClr val="bg1"/>
                </a:solidFill>
              </a:rPr>
              <a:t>:</a:t>
            </a:r>
          </a:p>
          <a:p>
            <a:pPr algn="l"/>
            <a:r>
              <a:rPr lang="it-IT" sz="1400" b="1" dirty="0">
                <a:solidFill>
                  <a:schemeClr val="bg1"/>
                </a:solidFill>
              </a:rPr>
              <a:t>335 785 42 07</a:t>
            </a:r>
            <a:r>
              <a:rPr lang="it-IT" sz="1400" dirty="0">
                <a:solidFill>
                  <a:schemeClr val="bg1"/>
                </a:solidFill>
              </a:rPr>
              <a:t> (C.O. MANIAGO)</a:t>
            </a:r>
          </a:p>
          <a:p>
            <a:pPr algn="l"/>
            <a:r>
              <a:rPr lang="it-IT" sz="1400" dirty="0">
                <a:solidFill>
                  <a:schemeClr val="bg1"/>
                </a:solidFill>
              </a:rPr>
              <a:t>335 800 6224</a:t>
            </a:r>
          </a:p>
          <a:p>
            <a:pPr algn="l"/>
            <a:r>
              <a:rPr lang="it-IT" sz="1400" dirty="0">
                <a:solidFill>
                  <a:schemeClr val="bg1"/>
                </a:solidFill>
              </a:rPr>
              <a:t>LOGISTICO: 335 107 89 97 (MANIAGO 2)</a:t>
            </a:r>
          </a:p>
          <a:p>
            <a:endParaRPr lang="it-I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054"/>
            <a:ext cx="2229272" cy="8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Users\giuseppe.ballardin\Documents\condi\DOCUMENTI VARI\logo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16" y="188801"/>
            <a:ext cx="815292" cy="8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412910" y="254099"/>
            <a:ext cx="2314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2400" b="1" cap="all" dirty="0">
                <a:solidFill>
                  <a:prstClr val="white"/>
                </a:solidFill>
              </a:rPr>
              <a:t>NOTE GENERALI:</a:t>
            </a:r>
            <a:endParaRPr lang="it-IT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069321"/>
            <a:ext cx="8136904" cy="5661248"/>
          </a:xfrm>
        </p:spPr>
        <p:txBody>
          <a:bodyPr>
            <a:noAutofit/>
          </a:bodyPr>
          <a:lstStyle/>
          <a:p>
            <a:pPr algn="l"/>
            <a:endParaRPr lang="en-US" sz="1400" cap="all" dirty="0" smtClean="0">
              <a:solidFill>
                <a:schemeClr val="bg1"/>
              </a:solidFill>
            </a:endParaRPr>
          </a:p>
          <a:p>
            <a:pPr algn="l"/>
            <a:r>
              <a:rPr lang="it-IT" sz="2800" cap="all" dirty="0" smtClean="0">
                <a:solidFill>
                  <a:schemeClr val="bg1"/>
                </a:solidFill>
              </a:rPr>
              <a:t>Attraversamenti sono ammessi su strade che si  incrociano perpendicolarmente verificare attentamente che non sopraggiungano atleti.</a:t>
            </a:r>
          </a:p>
          <a:p>
            <a:pPr algn="l"/>
            <a:r>
              <a:rPr lang="it-IT" sz="2800" cap="all" dirty="0" smtClean="0">
                <a:solidFill>
                  <a:schemeClr val="bg1"/>
                </a:solidFill>
              </a:rPr>
              <a:t>Se ci si accorge che ci sono veicoli o altro all’interno  del circuito  chiamare  immediatamente il C.O. </a:t>
            </a:r>
          </a:p>
          <a:p>
            <a:pPr algn="l"/>
            <a:r>
              <a:rPr lang="it-IT" sz="2800" dirty="0" smtClean="0">
                <a:solidFill>
                  <a:schemeClr val="bg1"/>
                </a:solidFill>
              </a:rPr>
              <a:t>Si ricorda che le postazioni definitive verranno assegnate ad ogni volontario, ad inizio turno alla consegna  del scheda registrazione al ritrovo del Palazzetto dello Sport.</a:t>
            </a:r>
          </a:p>
          <a:p>
            <a:pPr algn="l"/>
            <a:endParaRPr lang="it-IT" sz="2800" dirty="0" smtClean="0">
              <a:solidFill>
                <a:schemeClr val="bg1"/>
              </a:solidFill>
            </a:endParaRPr>
          </a:p>
          <a:p>
            <a:pPr algn="l"/>
            <a:endParaRPr lang="it-IT" sz="2800" dirty="0">
              <a:solidFill>
                <a:schemeClr val="bg1"/>
              </a:solidFill>
            </a:endParaRPr>
          </a:p>
          <a:p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054"/>
            <a:ext cx="2229272" cy="8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Users\giuseppe.ballardin\Documents\condi\DOCUMENTI VARI\logo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016" y="188801"/>
            <a:ext cx="815292" cy="8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412910" y="254099"/>
            <a:ext cx="2314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it-IT" sz="2400" b="1" cap="all" dirty="0">
                <a:solidFill>
                  <a:prstClr val="white"/>
                </a:solidFill>
              </a:rPr>
              <a:t>NOTE GENERALI:</a:t>
            </a:r>
            <a:endParaRPr lang="it-IT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812723"/>
              </p:ext>
            </p:extLst>
          </p:nvPr>
        </p:nvGraphicFramePr>
        <p:xfrm>
          <a:off x="2339752" y="101396"/>
          <a:ext cx="4770480" cy="671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cument" r:id="rId4" imgW="7001966" imgH="9863867" progId="Word.Document.8">
                  <p:embed/>
                </p:oleObj>
              </mc:Choice>
              <mc:Fallback>
                <p:oleObj name="Document" r:id="rId4" imgW="7001966" imgH="986386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101396"/>
                        <a:ext cx="4770480" cy="6717509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119</Words>
  <Application>Microsoft Office PowerPoint</Application>
  <PresentationFormat>Presentazione su schermo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Tema di Office</vt:lpstr>
      <vt:lpstr>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Regione Autonoma Friuli Venezia Giulia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Ballardin Giuseppe</dc:creator>
  <cp:lastModifiedBy>Ballardin Giuseppe</cp:lastModifiedBy>
  <cp:revision>11</cp:revision>
  <dcterms:created xsi:type="dcterms:W3CDTF">2018-07-30T11:26:07Z</dcterms:created>
  <dcterms:modified xsi:type="dcterms:W3CDTF">2018-07-31T09:37:55Z</dcterms:modified>
</cp:coreProperties>
</file>