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1" r:id="rId6"/>
    <p:sldId id="305" r:id="rId7"/>
    <p:sldId id="319" r:id="rId8"/>
    <p:sldId id="312" r:id="rId9"/>
    <p:sldId id="313" r:id="rId10"/>
    <p:sldId id="257" r:id="rId11"/>
    <p:sldId id="317" r:id="rId12"/>
    <p:sldId id="318" r:id="rId13"/>
    <p:sldId id="314" r:id="rId14"/>
    <p:sldId id="316" r:id="rId15"/>
    <p:sldId id="259" r:id="rId16"/>
    <p:sldId id="260" r:id="rId17"/>
    <p:sldId id="315" r:id="rId18"/>
  </p:sldIdLst>
  <p:sldSz cx="12192000" cy="6858000"/>
  <p:notesSz cx="9872663" cy="14301788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546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717574"/>
          </a:xfrm>
          <a:prstGeom prst="rect">
            <a:avLst/>
          </a:prstGeom>
        </p:spPr>
        <p:txBody>
          <a:bodyPr vert="horz" lIns="133630" tIns="66815" rIns="133630" bIns="66815" rtlCol="0"/>
          <a:lstStyle>
            <a:lvl1pPr algn="l">
              <a:defRPr sz="18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717574"/>
          </a:xfrm>
          <a:prstGeom prst="rect">
            <a:avLst/>
          </a:prstGeom>
        </p:spPr>
        <p:txBody>
          <a:bodyPr vert="horz" lIns="133630" tIns="66815" rIns="133630" bIns="66815" rtlCol="0"/>
          <a:lstStyle>
            <a:lvl1pPr algn="r">
              <a:defRPr sz="1800"/>
            </a:lvl1pPr>
          </a:lstStyle>
          <a:p>
            <a:fld id="{0727920C-A2A7-43D3-9E8C-12EBC1AEF93E}" type="datetime1">
              <a:rPr lang="it-IT" smtClean="0"/>
              <a:t>03/03/2026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3584218"/>
            <a:ext cx="4278154" cy="717572"/>
          </a:xfrm>
          <a:prstGeom prst="rect">
            <a:avLst/>
          </a:prstGeom>
        </p:spPr>
        <p:txBody>
          <a:bodyPr vert="horz" lIns="133630" tIns="66815" rIns="133630" bIns="66815" rtlCol="0" anchor="b"/>
          <a:lstStyle>
            <a:lvl1pPr algn="l">
              <a:defRPr sz="18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592225" y="13584218"/>
            <a:ext cx="4278154" cy="717572"/>
          </a:xfrm>
          <a:prstGeom prst="rect">
            <a:avLst/>
          </a:prstGeom>
        </p:spPr>
        <p:txBody>
          <a:bodyPr vert="horz" lIns="133630" tIns="66815" rIns="133630" bIns="66815" rtlCol="0" anchor="b"/>
          <a:lstStyle>
            <a:lvl1pPr algn="r">
              <a:defRPr sz="1800"/>
            </a:lvl1pPr>
          </a:lstStyle>
          <a:p>
            <a:fld id="{22F2D306-4CE7-4B06-AF73-311970B1CF3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7213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717574"/>
          </a:xfrm>
          <a:prstGeom prst="rect">
            <a:avLst/>
          </a:prstGeom>
        </p:spPr>
        <p:txBody>
          <a:bodyPr vert="horz" lIns="133630" tIns="66815" rIns="133630" bIns="66815" rtlCol="0"/>
          <a:lstStyle>
            <a:lvl1pPr algn="l">
              <a:defRPr sz="1800"/>
            </a:lvl1pPr>
          </a:lstStyle>
          <a:p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717574"/>
          </a:xfrm>
          <a:prstGeom prst="rect">
            <a:avLst/>
          </a:prstGeom>
        </p:spPr>
        <p:txBody>
          <a:bodyPr vert="horz" lIns="133630" tIns="66815" rIns="133630" bIns="66815" rtlCol="0"/>
          <a:lstStyle>
            <a:lvl1pPr algn="r">
              <a:defRPr sz="1800"/>
            </a:lvl1pPr>
          </a:lstStyle>
          <a:p>
            <a:fld id="{8C871E02-131D-4D1D-B957-4B348FB801EE}" type="datetime1">
              <a:rPr lang="it-IT" smtClean="0"/>
              <a:pPr/>
              <a:t>03/03/2026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1787525"/>
            <a:ext cx="8580437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630" tIns="66815" rIns="133630" bIns="66815" rtlCol="0" anchor="ctr"/>
          <a:lstStyle/>
          <a:p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7267" y="6882736"/>
            <a:ext cx="7898130" cy="5631329"/>
          </a:xfrm>
          <a:prstGeom prst="rect">
            <a:avLst/>
          </a:prstGeom>
        </p:spPr>
        <p:txBody>
          <a:bodyPr vert="horz" lIns="133630" tIns="66815" rIns="133630" bIns="66815" rtlCol="0"/>
          <a:lstStyle/>
          <a:p>
            <a:pPr lvl="0"/>
            <a:r>
              <a:rPr lang="it-IT" noProof="0" dirty="0"/>
              <a:t>Modifica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3584218"/>
            <a:ext cx="4278154" cy="717572"/>
          </a:xfrm>
          <a:prstGeom prst="rect">
            <a:avLst/>
          </a:prstGeom>
        </p:spPr>
        <p:txBody>
          <a:bodyPr vert="horz" lIns="133630" tIns="66815" rIns="133630" bIns="66815" rtlCol="0" anchor="b"/>
          <a:lstStyle>
            <a:lvl1pPr algn="l">
              <a:defRPr sz="1800"/>
            </a:lvl1pPr>
          </a:lstStyle>
          <a:p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92225" y="13584218"/>
            <a:ext cx="4278154" cy="717572"/>
          </a:xfrm>
          <a:prstGeom prst="rect">
            <a:avLst/>
          </a:prstGeom>
        </p:spPr>
        <p:txBody>
          <a:bodyPr vert="horz" lIns="133630" tIns="66815" rIns="133630" bIns="66815" rtlCol="0" anchor="b"/>
          <a:lstStyle>
            <a:lvl1pPr algn="r">
              <a:defRPr sz="1800"/>
            </a:lvl1pPr>
          </a:lstStyle>
          <a:p>
            <a:fld id="{FE94ED20-AA3E-407A-995B-E979708F91F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606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ED20-AA3E-407A-995B-E979708F91F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13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ED20-AA3E-407A-995B-E979708F91FF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905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ED20-AA3E-407A-995B-E979708F91FF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380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ED20-AA3E-407A-995B-E979708F91FF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670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ED20-AA3E-407A-995B-E979708F91FF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889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ED20-AA3E-407A-995B-E979708F91FF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160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ED20-AA3E-407A-995B-E979708F91FF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852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30CFC9-60FD-4C6E-821A-2EF7B9838854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4757FA-1751-43E9-B391-F21D1613BC5B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921FE0-8376-4934-803C-3CF729983BDB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230FD-F11E-4FAD-B5E6-A857F05F1723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CBECCD-4F01-4228-BD50-69770E028C03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729130-9304-4778-95A4-A9CB49A93CD9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20DB5F-18F1-4370-9464-80071A592E90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534B66-20BB-4276-AB76-D874621E5061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C6163-57B0-4E47-AF6E-58041F2CD7A3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C67A6-DAF3-4246-8C98-4EE1C9D163B5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3BCC645E-B114-4396-985A-D3469C8A77E8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F5B39A97-CDB8-44BE-89E0-50E735C14B67}" type="datetime1">
              <a:rPr lang="it-IT" noProof="0" smtClean="0"/>
              <a:t>03/03/2026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
        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it-IT" sz="3000" dirty="0">
                <a:solidFill>
                  <a:schemeClr val="tx1"/>
                </a:solidFill>
              </a:rPr>
              <a:t>Giro </a:t>
            </a:r>
            <a:r>
              <a:rPr lang="it-IT" sz="3000" dirty="0" err="1">
                <a:solidFill>
                  <a:schemeClr val="tx1"/>
                </a:solidFill>
              </a:rPr>
              <a:t>d’italia</a:t>
            </a:r>
            <a:endParaRPr lang="it-IT" sz="3000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4"/>
            <a:ext cx="4486656" cy="884099"/>
          </a:xfrm>
        </p:spPr>
        <p:txBody>
          <a:bodyPr rtlCol="0">
            <a:normAutofit/>
          </a:bodyPr>
          <a:lstStyle/>
          <a:p>
            <a:r>
              <a:rPr lang="it-IT" sz="19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Incontro organizzativo</a:t>
            </a:r>
          </a:p>
          <a:p>
            <a:r>
              <a:rPr lang="it-IT" sz="19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3 marzo 2026</a:t>
            </a:r>
          </a:p>
          <a:p>
            <a:pPr rtl="0"/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6" name="Picture 5" descr="https://static2.giroditalia.it/wp-content/uploads/2026/02/D5qoMrMumcz4U9eoC1HY_170226-013839.png?v=20260217143839">
            <a:extLst>
              <a:ext uri="{FF2B5EF4-FFF2-40B4-BE49-F238E27FC236}">
                <a16:creationId xmlns:a16="http://schemas.microsoft.com/office/drawing/2014/main" id="{AEA92712-6C03-49B8-A39C-6B036BC5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5090"/>
            <a:ext cx="609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11B93DC-14C4-4F13-9293-9C897903990D}"/>
              </a:ext>
            </a:extLst>
          </p:cNvPr>
          <p:cNvSpPr/>
          <p:nvPr/>
        </p:nvSpPr>
        <p:spPr>
          <a:xfrm>
            <a:off x="6096000" y="4673090"/>
            <a:ext cx="6096000" cy="2184910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0FB79BF-11C1-4C08-95B1-7C72D617B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pic>
        <p:nvPicPr>
          <p:cNvPr id="12" name="Immagine 1">
            <a:extLst>
              <a:ext uri="{FF2B5EF4-FFF2-40B4-BE49-F238E27FC236}">
                <a16:creationId xmlns:a16="http://schemas.microsoft.com/office/drawing/2014/main" id="{9B33B573-9692-4DF9-98B8-2A80A62ED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691" y="0"/>
            <a:ext cx="999309" cy="9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2567D-3215-4466-AAD5-020B331D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439" y="328849"/>
            <a:ext cx="7729728" cy="1188720"/>
          </a:xfrm>
        </p:spPr>
        <p:txBody>
          <a:bodyPr/>
          <a:lstStyle/>
          <a:p>
            <a:r>
              <a:rPr lang="it-IT" dirty="0"/>
              <a:t>Attività a carico dei comuni</a:t>
            </a:r>
            <a:endParaRPr lang="it-IT" sz="24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B0A0D8-792F-42BF-B664-32DCEA795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9439" y="1983651"/>
            <a:ext cx="7729728" cy="3101982"/>
          </a:xfrm>
        </p:spPr>
        <p:txBody>
          <a:bodyPr>
            <a:noAutofit/>
          </a:bodyPr>
          <a:lstStyle/>
          <a:p>
            <a:pPr algn="just"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it-IT" sz="2200" dirty="0"/>
              <a:t>Individuare incroci e punti sensibili da presidiare</a:t>
            </a:r>
          </a:p>
          <a:p>
            <a:pPr algn="just"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it-IT" sz="2200" dirty="0"/>
              <a:t>Convocare un incontro preliminare con il Comando di Polizia Locale</a:t>
            </a:r>
          </a:p>
          <a:p>
            <a:pPr algn="just"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it-IT" sz="2200" dirty="0"/>
              <a:t>Determinare il numero di volontari necessario per ciascun presidio, secondo criteri di adeguatezza e proporzionalità</a:t>
            </a:r>
          </a:p>
          <a:p>
            <a:pPr algn="just"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it-IT" sz="2200" dirty="0"/>
              <a:t>Evitare richieste sovradimensionate rispetto alle effettive esigenze operative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F9986E-AA9B-49FE-A7CD-44057089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pic>
        <p:nvPicPr>
          <p:cNvPr id="6" name="Immagine 1">
            <a:extLst>
              <a:ext uri="{FF2B5EF4-FFF2-40B4-BE49-F238E27FC236}">
                <a16:creationId xmlns:a16="http://schemas.microsoft.com/office/drawing/2014/main" id="{B0E8D182-B21F-454E-A60C-740DF023D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99" y="84909"/>
            <a:ext cx="999309" cy="9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73605E-2640-46B1-9613-7590F45C59BB}"/>
              </a:ext>
            </a:extLst>
          </p:cNvPr>
          <p:cNvSpPr txBox="1"/>
          <p:nvPr/>
        </p:nvSpPr>
        <p:spPr>
          <a:xfrm>
            <a:off x="0" y="6146074"/>
            <a:ext cx="12192000" cy="71192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7F866E-A311-4FC5-8C88-5C04346B5F1C}"/>
              </a:ext>
            </a:extLst>
          </p:cNvPr>
          <p:cNvSpPr txBox="1"/>
          <p:nvPr/>
        </p:nvSpPr>
        <p:spPr>
          <a:xfrm>
            <a:off x="163286" y="6317371"/>
            <a:ext cx="354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Per ognuna delle tre tappe</a:t>
            </a:r>
          </a:p>
        </p:txBody>
      </p:sp>
    </p:spTree>
    <p:extLst>
      <p:ext uri="{BB962C8B-B14F-4D97-AF65-F5344CB8AC3E}">
        <p14:creationId xmlns:p14="http://schemas.microsoft.com/office/powerpoint/2010/main" val="219323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tangolo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22320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it-IT" dirty="0">
                <a:solidFill>
                  <a:schemeClr val="bg1"/>
                </a:solidFill>
              </a:rPr>
              <a:t>ATTIVITÀ  DEI VOLONTARI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6549F4-D44A-4331-A1BA-4A843885DFA1}"/>
              </a:ext>
            </a:extLst>
          </p:cNvPr>
          <p:cNvSpPr txBox="1"/>
          <p:nvPr/>
        </p:nvSpPr>
        <p:spPr>
          <a:xfrm>
            <a:off x="4878980" y="219941"/>
            <a:ext cx="408214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VOLONTARI possono svolgere attività di </a:t>
            </a:r>
            <a:r>
              <a:rPr lang="it-IT" b="1" dirty="0"/>
              <a:t>informazione alla popolazione</a:t>
            </a:r>
            <a:r>
              <a:rPr lang="it-IT" dirty="0"/>
              <a:t> e </a:t>
            </a:r>
            <a:r>
              <a:rPr lang="it-IT" b="1" dirty="0"/>
              <a:t>presidio del territorio</a:t>
            </a:r>
            <a:r>
              <a:rPr lang="it-IT" dirty="0"/>
              <a:t>, </a:t>
            </a:r>
            <a:r>
              <a:rPr lang="it-IT" b="1" dirty="0"/>
              <a:t>a supporto dell’autorità di polizia stradale</a:t>
            </a:r>
            <a:r>
              <a:rPr lang="it-IT" dirty="0"/>
              <a:t>, mentre NON possono svolgere attività di regolazione della viabilità.</a:t>
            </a:r>
          </a:p>
          <a:p>
            <a:endParaRPr lang="it-IT" dirty="0"/>
          </a:p>
          <a:p>
            <a:pPr algn="just"/>
            <a:r>
              <a:rPr lang="it-IT" dirty="0"/>
              <a:t>I VOLONTARI:</a:t>
            </a:r>
          </a:p>
          <a:p>
            <a:pPr marL="285750" lvl="0" indent="-285750">
              <a:buFontTx/>
              <a:buChar char="-"/>
            </a:pPr>
            <a:r>
              <a:rPr lang="it-IT" dirty="0"/>
              <a:t>NON effettuano in maniera attiva il blocco della circolazione </a:t>
            </a:r>
          </a:p>
          <a:p>
            <a:pPr marL="285750" lvl="0" indent="-285750">
              <a:buFontTx/>
              <a:buChar char="-"/>
            </a:pPr>
            <a:r>
              <a:rPr lang="it-IT" dirty="0"/>
              <a:t>NON dipendono dalla organizzazione della manifestazione </a:t>
            </a:r>
          </a:p>
          <a:p>
            <a:pPr marL="285750" lvl="0" indent="-285750">
              <a:buFontTx/>
              <a:buChar char="-"/>
            </a:pPr>
            <a:r>
              <a:rPr lang="it-IT" dirty="0"/>
              <a:t>NON possono svolgere attività di parcheggiatori</a:t>
            </a:r>
          </a:p>
          <a:p>
            <a:pPr lvl="0" algn="just"/>
            <a:r>
              <a:rPr lang="it-IT" u="sng" dirty="0"/>
              <a:t>Rispondono unicamente alla autorità di polizia stradale che ne ha chiesto il supporto</a:t>
            </a:r>
            <a:r>
              <a:rPr lang="it-IT" dirty="0"/>
              <a:t>, limitandosi ad informare la popolazione circa i contenuti delle ordinanze vigenti e circa le deviazioni del traffico contingenti poste in essere e necessarie allo svolgimento della gara, fermo restando l’obbligo dell’uso dei DPI necessari.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4AE9DB1-87EA-4FF3-9C29-2C05BED46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pic>
        <p:nvPicPr>
          <p:cNvPr id="11" name="Immagine 1">
            <a:extLst>
              <a:ext uri="{FF2B5EF4-FFF2-40B4-BE49-F238E27FC236}">
                <a16:creationId xmlns:a16="http://schemas.microsoft.com/office/drawing/2014/main" id="{FB615B82-7544-4F02-B594-5DBB320E7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691" y="0"/>
            <a:ext cx="999309" cy="9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2BE3FF2-8AF1-4D64-83F9-4A9A92C7AAF4}"/>
              </a:ext>
            </a:extLst>
          </p:cNvPr>
          <p:cNvSpPr/>
          <p:nvPr/>
        </p:nvSpPr>
        <p:spPr>
          <a:xfrm>
            <a:off x="4654296" y="0"/>
            <a:ext cx="130846" cy="6858000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4E9658E8-1B18-453E-B7CC-5A3601891E20}"/>
              </a:ext>
            </a:extLst>
          </p:cNvPr>
          <p:cNvSpPr txBox="1">
            <a:spLocks/>
          </p:cNvSpPr>
          <p:nvPr/>
        </p:nvSpPr>
        <p:spPr>
          <a:xfrm>
            <a:off x="274540" y="4314918"/>
            <a:ext cx="4486656" cy="70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Circolare DPC/VOL/32320 </a:t>
            </a:r>
            <a:r>
              <a:rPr lang="it-IT" dirty="0" err="1">
                <a:solidFill>
                  <a:schemeClr val="bg1"/>
                </a:solidFill>
              </a:rPr>
              <a:t>dd</a:t>
            </a:r>
            <a:r>
              <a:rPr lang="it-IT" dirty="0">
                <a:solidFill>
                  <a:schemeClr val="bg1"/>
                </a:solidFill>
              </a:rPr>
              <a:t> 24/06/2016</a:t>
            </a:r>
          </a:p>
        </p:txBody>
      </p:sp>
    </p:spTree>
    <p:extLst>
      <p:ext uri="{BB962C8B-B14F-4D97-AF65-F5344CB8AC3E}">
        <p14:creationId xmlns:p14="http://schemas.microsoft.com/office/powerpoint/2010/main" val="283548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tangolo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pPr rtl="0"/>
            <a:r>
              <a:rPr lang="it-IT" dirty="0">
                <a:solidFill>
                  <a:srgbClr val="FFFFFF"/>
                </a:solidFill>
              </a:rPr>
              <a:t>Servizio cartografia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postazioni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21118B1-377E-4CCD-ABD4-BD7F696BA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pic>
        <p:nvPicPr>
          <p:cNvPr id="8" name="Immagine 1">
            <a:extLst>
              <a:ext uri="{FF2B5EF4-FFF2-40B4-BE49-F238E27FC236}">
                <a16:creationId xmlns:a16="http://schemas.microsoft.com/office/drawing/2014/main" id="{BD0347DD-6EB5-4CC3-981A-64E6F00EA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99" y="84909"/>
            <a:ext cx="999309" cy="9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8ED958-2519-49C5-BEA9-33181F5FAF07}"/>
              </a:ext>
            </a:extLst>
          </p:cNvPr>
          <p:cNvSpPr txBox="1"/>
          <p:nvPr/>
        </p:nvSpPr>
        <p:spPr>
          <a:xfrm>
            <a:off x="4866637" y="117567"/>
            <a:ext cx="5956181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Al fine di fornire un coerente supporto cartografico, si invitano i responsabili delle autorità di polizia stradale a comunicare alla Protezione Civile della Regione, via PEC entro il 20 aprile 2026:</a:t>
            </a:r>
          </a:p>
          <a:p>
            <a:pPr algn="just"/>
            <a:endParaRPr lang="it-IT" sz="2200" dirty="0"/>
          </a:p>
          <a:p>
            <a:pPr marL="342900" lvl="2" indent="-342900" algn="just">
              <a:buFontTx/>
              <a:buChar char="-"/>
            </a:pPr>
            <a:r>
              <a:rPr lang="it-IT" sz="2200" dirty="0"/>
              <a:t>Il numero dei volontari richiesti;</a:t>
            </a:r>
          </a:p>
          <a:p>
            <a:pPr marL="342900" lvl="2" indent="-342900" algn="just">
              <a:buFontTx/>
              <a:buChar char="-"/>
            </a:pPr>
            <a:r>
              <a:rPr lang="it-IT" sz="2200" dirty="0"/>
              <a:t>l'indicazione delle località dove viene richiesto il supporto;</a:t>
            </a:r>
          </a:p>
          <a:p>
            <a:pPr marL="342900" lvl="2" indent="-342900" algn="just">
              <a:buFontTx/>
              <a:buChar char="-"/>
            </a:pPr>
            <a:r>
              <a:rPr lang="it-IT" sz="2200" dirty="0"/>
              <a:t>la durata prevedibile del supporto richiesto;</a:t>
            </a:r>
          </a:p>
          <a:p>
            <a:pPr marL="342900" lvl="2" indent="-342900" algn="just">
              <a:buFontTx/>
              <a:buChar char="-"/>
            </a:pPr>
            <a:r>
              <a:rPr lang="it-IT" sz="2200" dirty="0"/>
              <a:t>Il nominativo del referente del servizio di </a:t>
            </a:r>
            <a:r>
              <a:rPr lang="it-IT" sz="2200"/>
              <a:t>polizia stradale che </a:t>
            </a:r>
            <a:r>
              <a:rPr lang="it-IT" sz="2200" dirty="0"/>
              <a:t>assume la complessiva responsabilità del coordinamento delle attività del Volontariato di protezione civile e quello dei referenti operativi sul campo per i Volontari impiegati; qualora l’attività si sviluppi per un tempo considerevole dovranno essere indicate le modalità per assicurare, senza soluzione di continuità l’individuazione dei referenti operativi.</a:t>
            </a:r>
          </a:p>
          <a:p>
            <a:pPr marL="0" lvl="2" algn="just"/>
            <a:endParaRPr lang="it-IT" sz="2200" dirty="0"/>
          </a:p>
          <a:p>
            <a:pPr algn="just"/>
            <a:endParaRPr lang="it-IT" sz="2200" dirty="0">
              <a:highlight>
                <a:srgbClr val="FFFF00"/>
              </a:highlight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8A210C5-71B3-4147-A3E3-AEE4E2D4F7FA}"/>
              </a:ext>
            </a:extLst>
          </p:cNvPr>
          <p:cNvSpPr/>
          <p:nvPr/>
        </p:nvSpPr>
        <p:spPr>
          <a:xfrm>
            <a:off x="4654296" y="0"/>
            <a:ext cx="130846" cy="6858000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5FBCED04-152B-4996-8BEC-ECB15A9DBC69}"/>
              </a:ext>
            </a:extLst>
          </p:cNvPr>
          <p:cNvSpPr txBox="1">
            <a:spLocks/>
          </p:cNvSpPr>
          <p:nvPr/>
        </p:nvSpPr>
        <p:spPr>
          <a:xfrm>
            <a:off x="86145" y="4308387"/>
            <a:ext cx="4486656" cy="702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>
                <a:solidFill>
                  <a:schemeClr val="bg1"/>
                </a:solidFill>
              </a:rPr>
              <a:t>Prendere contatti con il Servizio Coordinamento Volontariato </a:t>
            </a:r>
          </a:p>
          <a:p>
            <a:pPr marL="0" indent="0" algn="ctr">
              <a:buNone/>
            </a:pPr>
            <a:r>
              <a:rPr lang="it-IT" sz="1600" dirty="0">
                <a:solidFill>
                  <a:schemeClr val="bg1"/>
                </a:solidFill>
              </a:rPr>
              <a:t>volontariato@protezionecivile.fvg.it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2EC53E-51CF-4B5F-93B1-4E17A99C2A94}"/>
              </a:ext>
            </a:extLst>
          </p:cNvPr>
          <p:cNvSpPr txBox="1"/>
          <p:nvPr/>
        </p:nvSpPr>
        <p:spPr>
          <a:xfrm>
            <a:off x="1279324" y="117567"/>
            <a:ext cx="354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Per ognuna delle tre tappe</a:t>
            </a:r>
          </a:p>
        </p:txBody>
      </p:sp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634" y="1222616"/>
            <a:ext cx="7394666" cy="4987684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br>
              <a:rPr lang="it-IT" altLang="it-IT" dirty="0">
                <a:solidFill>
                  <a:schemeClr val="bg1"/>
                </a:solidFill>
              </a:rPr>
            </a:br>
            <a:r>
              <a:rPr lang="it-IT" altLang="it-IT" dirty="0">
                <a:solidFill>
                  <a:schemeClr val="bg1"/>
                </a:solidFill>
              </a:rPr>
              <a:t>Seguirà:</a:t>
            </a:r>
            <a:br>
              <a:rPr lang="it-IT" altLang="it-IT" dirty="0">
                <a:solidFill>
                  <a:schemeClr val="bg1"/>
                </a:solidFill>
              </a:rPr>
            </a:br>
            <a:br>
              <a:rPr lang="it-IT" altLang="it-IT" dirty="0">
                <a:solidFill>
                  <a:schemeClr val="bg1"/>
                </a:solidFill>
              </a:rPr>
            </a:br>
            <a:r>
              <a:rPr lang="it-IT" altLang="it-IT" dirty="0">
                <a:solidFill>
                  <a:schemeClr val="bg1"/>
                </a:solidFill>
              </a:rPr>
              <a:t>* nota </a:t>
            </a:r>
            <a:r>
              <a:rPr lang="it-IT" altLang="it-IT" dirty="0" err="1">
                <a:solidFill>
                  <a:schemeClr val="bg1"/>
                </a:solidFill>
              </a:rPr>
              <a:t>pec</a:t>
            </a:r>
            <a:r>
              <a:rPr lang="it-IT" altLang="it-IT" dirty="0">
                <a:solidFill>
                  <a:schemeClr val="bg1"/>
                </a:solidFill>
              </a:rPr>
              <a:t> con le indicazioni per l’apertura a portale dell’evento e definizione delle disponibilità;</a:t>
            </a:r>
            <a:br>
              <a:rPr lang="it-IT" altLang="it-IT" dirty="0">
                <a:solidFill>
                  <a:schemeClr val="bg1"/>
                </a:solidFill>
              </a:rPr>
            </a:br>
            <a:br>
              <a:rPr lang="it-IT" altLang="it-IT" dirty="0">
                <a:solidFill>
                  <a:schemeClr val="bg1"/>
                </a:solidFill>
              </a:rPr>
            </a:br>
            <a:r>
              <a:rPr lang="it-IT" altLang="it-IT" dirty="0">
                <a:solidFill>
                  <a:schemeClr val="bg1"/>
                </a:solidFill>
              </a:rPr>
              <a:t>* incontro presso la sede della Protezione Civile della Regione per supporto cartografico e definizione postazioni dei volontari sulla viabilità interessata dal percorso</a:t>
            </a:r>
            <a:br>
              <a:rPr lang="it-IT" alt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897495-9FD4-44EC-A821-D828A238B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676B30-3D2E-434E-AC80-7B2CE9AA66E4}"/>
              </a:ext>
            </a:extLst>
          </p:cNvPr>
          <p:cNvSpPr txBox="1"/>
          <p:nvPr/>
        </p:nvSpPr>
        <p:spPr>
          <a:xfrm>
            <a:off x="11057709" y="0"/>
            <a:ext cx="1134291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B546FEFE-A3EC-4165-BEBC-A32E01AFA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99" y="84909"/>
            <a:ext cx="999309" cy="9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CA22B3D-8A08-4385-8807-F571BD3BA784}"/>
              </a:ext>
            </a:extLst>
          </p:cNvPr>
          <p:cNvSpPr/>
          <p:nvPr/>
        </p:nvSpPr>
        <p:spPr>
          <a:xfrm>
            <a:off x="10926861" y="0"/>
            <a:ext cx="130846" cy="6858000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2567D-3215-4466-AAD5-020B331D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439" y="328849"/>
            <a:ext cx="7729728" cy="1188720"/>
          </a:xfrm>
        </p:spPr>
        <p:txBody>
          <a:bodyPr/>
          <a:lstStyle/>
          <a:p>
            <a:r>
              <a:rPr lang="it-IT" dirty="0"/>
              <a:t>SERVIZIO </a:t>
            </a:r>
            <a:r>
              <a:rPr lang="it-IT" dirty="0" err="1"/>
              <a:t>RISTORo</a:t>
            </a:r>
            <a:r>
              <a:rPr lang="it-IT" dirty="0"/>
              <a:t> VOLONTARI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B0A0D8-792F-42BF-B664-32DCEA795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9439" y="1983651"/>
            <a:ext cx="7729728" cy="3101982"/>
          </a:xfrm>
        </p:spPr>
        <p:txBody>
          <a:bodyPr>
            <a:noAutofit/>
          </a:bodyPr>
          <a:lstStyle/>
          <a:p>
            <a:pPr marL="0" indent="0" algn="just">
              <a:buClr>
                <a:srgbClr val="FF3399"/>
              </a:buClr>
              <a:buNone/>
            </a:pPr>
            <a:r>
              <a:rPr lang="it-IT" sz="2200" dirty="0"/>
              <a:t>Per ciascun volontario di Protezione Civile impegnato nel servizio sarà prevista:</a:t>
            </a:r>
          </a:p>
          <a:p>
            <a:pPr algn="just"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it-IT" sz="2200" dirty="0"/>
              <a:t>N. 1 </a:t>
            </a:r>
            <a:r>
              <a:rPr lang="it-IT" sz="2200" dirty="0" err="1"/>
              <a:t>bag</a:t>
            </a:r>
            <a:r>
              <a:rPr lang="it-IT" sz="2200" dirty="0"/>
              <a:t> lunch individuale</a:t>
            </a:r>
          </a:p>
          <a:p>
            <a:pPr algn="just"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it-IT" sz="2200" dirty="0"/>
              <a:t>Distribuzione secondo modalità e orari che saranno successivamente comunicati</a:t>
            </a:r>
          </a:p>
          <a:p>
            <a:pPr algn="just"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it-IT" sz="2200" dirty="0"/>
              <a:t>Consegna a cura della Protezione Civile della Regione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F9986E-AA9B-49FE-A7CD-44057089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pic>
        <p:nvPicPr>
          <p:cNvPr id="6" name="Immagine 1">
            <a:extLst>
              <a:ext uri="{FF2B5EF4-FFF2-40B4-BE49-F238E27FC236}">
                <a16:creationId xmlns:a16="http://schemas.microsoft.com/office/drawing/2014/main" id="{B0E8D182-B21F-454E-A60C-740DF023D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99" y="84909"/>
            <a:ext cx="999309" cy="9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73605E-2640-46B1-9613-7590F45C59BB}"/>
              </a:ext>
            </a:extLst>
          </p:cNvPr>
          <p:cNvSpPr txBox="1"/>
          <p:nvPr/>
        </p:nvSpPr>
        <p:spPr>
          <a:xfrm>
            <a:off x="0" y="6146074"/>
            <a:ext cx="12192000" cy="71192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094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https://static2.giroditalia.it/wp-content/uploads/2025/11/m4NIxzVn5AKq7kq67gBC_261125-021940.jpg?v=20251126151940">
            <a:extLst>
              <a:ext uri="{FF2B5EF4-FFF2-40B4-BE49-F238E27FC236}">
                <a16:creationId xmlns:a16="http://schemas.microsoft.com/office/drawing/2014/main" id="{990643AF-B6DE-4B16-AA15-D03601254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6" y="2017712"/>
            <a:ext cx="7596187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32BF155-E301-41F1-86D9-847821408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5E20D9-A209-45AC-81B8-97BCB9FD9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39" y="307656"/>
            <a:ext cx="9418320" cy="1231106"/>
          </a:xfrm>
          <a:noFill/>
          <a:ln>
            <a:solidFill>
              <a:schemeClr val="bg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 fontScale="90000"/>
          </a:bodyPr>
          <a:lstStyle/>
          <a:p>
            <a:r>
              <a:rPr lang="it-IT" altLang="it-IT" sz="3200" dirty="0">
                <a:solidFill>
                  <a:schemeClr val="bg1"/>
                </a:solidFill>
              </a:rPr>
              <a:t>20 TAPPA - 30 maggio 2026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3200" dirty="0">
                <a:solidFill>
                  <a:schemeClr val="bg1"/>
                </a:solidFill>
              </a:rPr>
              <a:t>Gemona del Friuli - Piancavallo</a:t>
            </a:r>
            <a:endParaRPr lang="it-IT" sz="3000" dirty="0">
              <a:solidFill>
                <a:schemeClr val="tx1"/>
              </a:solidFill>
            </a:endParaRPr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4DB0C692-51AD-40BA-97F2-7EDF377BC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691" y="0"/>
            <a:ext cx="999309" cy="9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886C14-C911-4CD7-890E-CF2DBDD11B48}"/>
              </a:ext>
            </a:extLst>
          </p:cNvPr>
          <p:cNvSpPr txBox="1"/>
          <p:nvPr/>
        </p:nvSpPr>
        <p:spPr>
          <a:xfrm>
            <a:off x="0" y="6146074"/>
            <a:ext cx="12192000" cy="71192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CA307D8-24E0-402F-9D50-B78307B6E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58E619BB-87FA-4FC0-BF8B-7AFD969D3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39" y="307656"/>
            <a:ext cx="9418320" cy="1231106"/>
          </a:xfrm>
          <a:noFill/>
          <a:ln>
            <a:solidFill>
              <a:schemeClr val="bg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 fontScale="90000"/>
          </a:bodyPr>
          <a:lstStyle/>
          <a:p>
            <a:r>
              <a:rPr lang="it-IT" sz="3200" cap="none" dirty="0">
                <a:solidFill>
                  <a:schemeClr val="bg1"/>
                </a:solidFill>
              </a:rPr>
              <a:t>Gemona del Friuli </a:t>
            </a:r>
            <a:r>
              <a:rPr lang="it-IT" sz="3200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1976-2026</a:t>
            </a:r>
            <a:br>
              <a:rPr lang="it-IT" sz="3200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cap="none" dirty="0">
                <a:solidFill>
                  <a:schemeClr val="bg1"/>
                </a:solidFill>
              </a:rPr>
              <a:t>Piancavallo 30/05/2026</a:t>
            </a:r>
            <a:endParaRPr lang="it-IT" sz="3000" cap="none" dirty="0">
              <a:solidFill>
                <a:schemeClr val="tx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CADC90-83BE-4C2A-B70F-AEE14616A5D8}"/>
              </a:ext>
            </a:extLst>
          </p:cNvPr>
          <p:cNvSpPr/>
          <p:nvPr/>
        </p:nvSpPr>
        <p:spPr>
          <a:xfrm>
            <a:off x="0" y="6590211"/>
            <a:ext cx="12192000" cy="267789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">
            <a:extLst>
              <a:ext uri="{FF2B5EF4-FFF2-40B4-BE49-F238E27FC236}">
                <a16:creationId xmlns:a16="http://schemas.microsoft.com/office/drawing/2014/main" id="{DE2B7E3C-736A-42D4-8150-F9F1AEA20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691" y="0"/>
            <a:ext cx="999309" cy="9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magine 1">
            <a:extLst>
              <a:ext uri="{FF2B5EF4-FFF2-40B4-BE49-F238E27FC236}">
                <a16:creationId xmlns:a16="http://schemas.microsoft.com/office/drawing/2014/main" id="{42D148FC-8173-4910-95D1-B33B02740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1" y="1681889"/>
            <a:ext cx="597693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D079F024-9D1B-4E57-8989-E725FAEF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39" y="307656"/>
            <a:ext cx="9418320" cy="999223"/>
          </a:xfrm>
          <a:noFill/>
          <a:ln>
            <a:solidFill>
              <a:schemeClr val="bg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r>
              <a:rPr lang="it-IT" sz="3200" cap="none" dirty="0">
                <a:solidFill>
                  <a:schemeClr val="bg1"/>
                </a:solidFill>
              </a:rPr>
              <a:t>Giro d’Italia WOMEN 31/05/2026</a:t>
            </a:r>
            <a:endParaRPr lang="it-IT" sz="3000" cap="none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338A662-5CA9-4E9B-8942-4423A647D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38C843-0B6B-4CA0-885D-01E32D01DA38}"/>
              </a:ext>
            </a:extLst>
          </p:cNvPr>
          <p:cNvSpPr txBox="1"/>
          <p:nvPr/>
        </p:nvSpPr>
        <p:spPr>
          <a:xfrm>
            <a:off x="0" y="6146074"/>
            <a:ext cx="12192000" cy="71192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E6D5C6-EC2B-4E02-835E-D7548D098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71" y="301686"/>
            <a:ext cx="1154382" cy="99922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C5BCA11-1F2C-490E-8956-266BC2217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311" y="1433387"/>
            <a:ext cx="9649375" cy="45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0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2">
            <a:extLst>
              <a:ext uri="{FF2B5EF4-FFF2-40B4-BE49-F238E27FC236}">
                <a16:creationId xmlns:a16="http://schemas.microsoft.com/office/drawing/2014/main" id="{17FC1AB1-FFA7-430A-A65E-080E1804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1" y="1922646"/>
            <a:ext cx="75596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D079F024-9D1B-4E57-8989-E725FAEF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39" y="307656"/>
            <a:ext cx="9418320" cy="999223"/>
          </a:xfrm>
          <a:noFill/>
          <a:ln>
            <a:solidFill>
              <a:schemeClr val="bg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r>
              <a:rPr lang="it-IT" sz="3200" cap="none" dirty="0">
                <a:solidFill>
                  <a:schemeClr val="bg1"/>
                </a:solidFill>
              </a:rPr>
              <a:t>Giro d’Italia WOMEN 1/06/2026</a:t>
            </a:r>
            <a:endParaRPr lang="it-IT" sz="3000" cap="none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338A662-5CA9-4E9B-8942-4423A647D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38C843-0B6B-4CA0-885D-01E32D01DA38}"/>
              </a:ext>
            </a:extLst>
          </p:cNvPr>
          <p:cNvSpPr txBox="1"/>
          <p:nvPr/>
        </p:nvSpPr>
        <p:spPr>
          <a:xfrm>
            <a:off x="0" y="6146074"/>
            <a:ext cx="12192000" cy="71192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E6D5C6-EC2B-4E02-835E-D7548D098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3171" y="301686"/>
            <a:ext cx="1154382" cy="9992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>
            <a:extLst>
              <a:ext uri="{FF2B5EF4-FFF2-40B4-BE49-F238E27FC236}">
                <a16:creationId xmlns:a16="http://schemas.microsoft.com/office/drawing/2014/main" id="{EFD06B83-304C-4B2F-BA75-6C7ADF64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836613"/>
            <a:ext cx="61928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br>
              <a:rPr lang="it-IT" altLang="it-IT" sz="2400" b="1" i="1">
                <a:solidFill>
                  <a:schemeClr val="accent2"/>
                </a:solidFill>
              </a:rPr>
            </a:br>
            <a:endParaRPr lang="it-IT" altLang="it-IT" sz="2400" b="1" i="1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752C7B1-2ABC-4A68-AF07-31AB6DFF4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965" y="0"/>
            <a:ext cx="4407296" cy="487244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E48C9F-E36E-43C1-A561-61CDCE936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D306691-7356-4CA5-B502-A41D77C1A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064" b="6907"/>
          <a:stretch/>
        </p:blipFill>
        <p:spPr>
          <a:xfrm>
            <a:off x="2933645" y="4733712"/>
            <a:ext cx="6192837" cy="212428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49FFAAF-EF31-4742-8FEF-215951B2B23F}"/>
              </a:ext>
            </a:extLst>
          </p:cNvPr>
          <p:cNvSpPr/>
          <p:nvPr/>
        </p:nvSpPr>
        <p:spPr>
          <a:xfrm>
            <a:off x="10926861" y="0"/>
            <a:ext cx="130846" cy="6858000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615330-915F-4B38-B2B2-62807443D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7707" y="27492"/>
            <a:ext cx="1126524" cy="9751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tangolo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890584"/>
            <a:ext cx="3187128" cy="2631989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 fontScale="90000"/>
          </a:bodyPr>
          <a:lstStyle/>
          <a:p>
            <a:pPr rtl="0"/>
            <a:r>
              <a:rPr lang="it-IT" dirty="0">
                <a:solidFill>
                  <a:schemeClr val="bg1"/>
                </a:solidFill>
              </a:rPr>
              <a:t>ELENCO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COMUNI COINVOLTI delle tre tappe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6549F4-D44A-4331-A1BA-4A843885DFA1}"/>
              </a:ext>
            </a:extLst>
          </p:cNvPr>
          <p:cNvSpPr txBox="1"/>
          <p:nvPr/>
        </p:nvSpPr>
        <p:spPr>
          <a:xfrm>
            <a:off x="4892042" y="310731"/>
            <a:ext cx="378169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ARTEGNA</a:t>
            </a:r>
          </a:p>
          <a:p>
            <a:r>
              <a:rPr lang="it-IT" dirty="0"/>
              <a:t>AVIANO</a:t>
            </a:r>
          </a:p>
          <a:p>
            <a:r>
              <a:rPr lang="it-IT" dirty="0"/>
              <a:t>BARCIS</a:t>
            </a:r>
          </a:p>
          <a:p>
            <a:r>
              <a:rPr lang="it-IT" dirty="0"/>
              <a:t>BASILIANO</a:t>
            </a:r>
          </a:p>
          <a:p>
            <a:r>
              <a:rPr lang="it-IT" dirty="0"/>
              <a:t>BERTIOLO</a:t>
            </a:r>
          </a:p>
          <a:p>
            <a:r>
              <a:rPr lang="it-IT" dirty="0"/>
              <a:t>BORDANO</a:t>
            </a:r>
          </a:p>
          <a:p>
            <a:r>
              <a:rPr lang="it-IT" dirty="0"/>
              <a:t>BRUGNERA</a:t>
            </a:r>
          </a:p>
          <a:p>
            <a:r>
              <a:rPr lang="it-IT" dirty="0"/>
              <a:t>BUJA</a:t>
            </a:r>
          </a:p>
          <a:p>
            <a:r>
              <a:rPr lang="it-IT" dirty="0"/>
              <a:t>CASTELNOVO DEL FRIULI</a:t>
            </a:r>
          </a:p>
          <a:p>
            <a:r>
              <a:rPr lang="it-IT" dirty="0"/>
              <a:t>CAVASSO NUOVO</a:t>
            </a:r>
          </a:p>
          <a:p>
            <a:r>
              <a:rPr lang="it-IT" dirty="0"/>
              <a:t>CLAUZETTO</a:t>
            </a:r>
          </a:p>
          <a:p>
            <a:r>
              <a:rPr lang="it-IT" dirty="0"/>
              <a:t>CODROIPO</a:t>
            </a:r>
          </a:p>
          <a:p>
            <a:r>
              <a:rPr lang="it-IT" dirty="0"/>
              <a:t>COLLOREDO DI MONTE ALBANO</a:t>
            </a:r>
          </a:p>
          <a:p>
            <a:r>
              <a:rPr lang="it-IT" dirty="0"/>
              <a:t>COSEANO</a:t>
            </a:r>
          </a:p>
          <a:p>
            <a:r>
              <a:rPr lang="it-IT" dirty="0"/>
              <a:t>FAGAGNA</a:t>
            </a:r>
          </a:p>
          <a:p>
            <a:r>
              <a:rPr lang="it-IT" dirty="0"/>
              <a:t>FANNA</a:t>
            </a:r>
          </a:p>
          <a:p>
            <a:r>
              <a:rPr lang="it-IT" dirty="0"/>
              <a:t>FORGARIA NEL FRIULI</a:t>
            </a:r>
          </a:p>
          <a:p>
            <a:r>
              <a:rPr lang="it-IT" dirty="0"/>
              <a:t>GEMONA DEL FRIULI</a:t>
            </a:r>
          </a:p>
          <a:p>
            <a:r>
              <a:rPr lang="it-IT" dirty="0"/>
              <a:t>LATISANA</a:t>
            </a:r>
          </a:p>
          <a:p>
            <a:r>
              <a:rPr lang="it-IT" dirty="0"/>
              <a:t>MAGNANO IN RIVIERA</a:t>
            </a:r>
          </a:p>
          <a:p>
            <a:r>
              <a:rPr lang="it-IT" dirty="0"/>
              <a:t>MAJANO</a:t>
            </a:r>
          </a:p>
          <a:p>
            <a:r>
              <a:rPr lang="it-IT" dirty="0"/>
              <a:t>MANIAGO</a:t>
            </a:r>
          </a:p>
          <a:p>
            <a:r>
              <a:rPr lang="it-IT" dirty="0"/>
              <a:t>MEDUNO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4AE9DB1-87EA-4FF3-9C29-2C05BED46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pic>
        <p:nvPicPr>
          <p:cNvPr id="11" name="Immagine 1">
            <a:extLst>
              <a:ext uri="{FF2B5EF4-FFF2-40B4-BE49-F238E27FC236}">
                <a16:creationId xmlns:a16="http://schemas.microsoft.com/office/drawing/2014/main" id="{FB615B82-7544-4F02-B594-5DBB320E7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691" y="0"/>
            <a:ext cx="999309" cy="9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1E73C96-711E-475F-B49D-7AD67E649223}"/>
              </a:ext>
            </a:extLst>
          </p:cNvPr>
          <p:cNvSpPr txBox="1"/>
          <p:nvPr/>
        </p:nvSpPr>
        <p:spPr>
          <a:xfrm>
            <a:off x="8548552" y="310731"/>
            <a:ext cx="378169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MERETO DI TOMBA</a:t>
            </a:r>
          </a:p>
          <a:p>
            <a:r>
              <a:rPr lang="it-IT" dirty="0"/>
              <a:t>MONTENARS</a:t>
            </a:r>
          </a:p>
          <a:p>
            <a:r>
              <a:rPr lang="it-IT" dirty="0"/>
              <a:t>MONTEREALE VALCELLINA</a:t>
            </a:r>
          </a:p>
          <a:p>
            <a:r>
              <a:rPr lang="it-IT" dirty="0"/>
              <a:t>MORUZZO</a:t>
            </a:r>
          </a:p>
          <a:p>
            <a:r>
              <a:rPr lang="it-IT" dirty="0"/>
              <a:t>NIMIS</a:t>
            </a:r>
          </a:p>
          <a:p>
            <a:r>
              <a:rPr lang="it-IT" dirty="0"/>
              <a:t>OSOPPO</a:t>
            </a:r>
          </a:p>
          <a:p>
            <a:r>
              <a:rPr lang="it-IT" dirty="0"/>
              <a:t>PAGNACCO</a:t>
            </a:r>
          </a:p>
          <a:p>
            <a:r>
              <a:rPr lang="it-IT" dirty="0"/>
              <a:t>PASIANO DI PORDENONE</a:t>
            </a:r>
          </a:p>
          <a:p>
            <a:r>
              <a:rPr lang="it-IT" dirty="0"/>
              <a:t>POCENIA</a:t>
            </a:r>
          </a:p>
          <a:p>
            <a:r>
              <a:rPr lang="it-IT" dirty="0"/>
              <a:t>PRATA DI PORDENONE</a:t>
            </a:r>
          </a:p>
          <a:p>
            <a:r>
              <a:rPr lang="it-IT" dirty="0"/>
              <a:t>REANA DEL ROJALE</a:t>
            </a:r>
          </a:p>
          <a:p>
            <a:r>
              <a:rPr lang="it-IT" dirty="0"/>
              <a:t>RIVE D’ARCANO</a:t>
            </a:r>
          </a:p>
          <a:p>
            <a:r>
              <a:rPr lang="it-IT" dirty="0"/>
              <a:t>RIVIGNANO-TEOR</a:t>
            </a:r>
          </a:p>
          <a:p>
            <a:r>
              <a:rPr lang="it-IT" dirty="0"/>
              <a:t>RONCHIS</a:t>
            </a:r>
          </a:p>
          <a:p>
            <a:r>
              <a:rPr lang="it-IT" dirty="0"/>
              <a:t>SAN DANIELE DEL FRIULI</a:t>
            </a:r>
          </a:p>
          <a:p>
            <a:r>
              <a:rPr lang="it-IT" dirty="0"/>
              <a:t>TALMASSONS</a:t>
            </a:r>
          </a:p>
          <a:p>
            <a:r>
              <a:rPr lang="it-IT" dirty="0"/>
              <a:t>TARCENTO</a:t>
            </a:r>
          </a:p>
          <a:p>
            <a:r>
              <a:rPr lang="it-IT" dirty="0"/>
              <a:t>TRASAGHIS</a:t>
            </a:r>
          </a:p>
          <a:p>
            <a:r>
              <a:rPr lang="it-IT" dirty="0"/>
              <a:t>TRAVESIO</a:t>
            </a:r>
          </a:p>
          <a:p>
            <a:r>
              <a:rPr lang="it-IT" dirty="0"/>
              <a:t>TRICESIMO</a:t>
            </a:r>
          </a:p>
          <a:p>
            <a:r>
              <a:rPr lang="it-IT" dirty="0"/>
              <a:t>VENZONE</a:t>
            </a:r>
          </a:p>
          <a:p>
            <a:r>
              <a:rPr lang="it-IT" dirty="0"/>
              <a:t>VITO D’ASIO</a:t>
            </a:r>
          </a:p>
          <a:p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2BE3FF2-8AF1-4D64-83F9-4A9A92C7AAF4}"/>
              </a:ext>
            </a:extLst>
          </p:cNvPr>
          <p:cNvSpPr/>
          <p:nvPr/>
        </p:nvSpPr>
        <p:spPr>
          <a:xfrm>
            <a:off x="4654296" y="0"/>
            <a:ext cx="130846" cy="6858000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tangolo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 fontScale="90000"/>
          </a:bodyPr>
          <a:lstStyle/>
          <a:p>
            <a:pPr rtl="0"/>
            <a:r>
              <a:rPr lang="it-IT" dirty="0">
                <a:solidFill>
                  <a:schemeClr val="bg1"/>
                </a:solidFill>
              </a:rPr>
              <a:t>LOCALITA’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PERCORSO uomini 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6549F4-D44A-4331-A1BA-4A843885DFA1}"/>
              </a:ext>
            </a:extLst>
          </p:cNvPr>
          <p:cNvSpPr txBox="1"/>
          <p:nvPr/>
        </p:nvSpPr>
        <p:spPr>
          <a:xfrm>
            <a:off x="4892042" y="310731"/>
            <a:ext cx="3781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GEMONA DEL FRIULI</a:t>
            </a:r>
          </a:p>
          <a:p>
            <a:r>
              <a:rPr lang="it-IT" dirty="0"/>
              <a:t>VENZONE</a:t>
            </a:r>
          </a:p>
          <a:p>
            <a:r>
              <a:rPr lang="it-IT" dirty="0"/>
              <a:t>BORDANO</a:t>
            </a:r>
          </a:p>
          <a:p>
            <a:r>
              <a:rPr lang="it-IT" dirty="0"/>
              <a:t>OSOPPO</a:t>
            </a:r>
          </a:p>
          <a:p>
            <a:r>
              <a:rPr lang="it-IT" dirty="0"/>
              <a:t>BUJA</a:t>
            </a:r>
          </a:p>
          <a:p>
            <a:r>
              <a:rPr lang="it-IT" dirty="0"/>
              <a:t>ARTEGNA</a:t>
            </a:r>
          </a:p>
          <a:p>
            <a:r>
              <a:rPr lang="it-IT" dirty="0"/>
              <a:t>TARCENTO</a:t>
            </a:r>
          </a:p>
          <a:p>
            <a:r>
              <a:rPr lang="it-IT" dirty="0"/>
              <a:t>NIMIS</a:t>
            </a:r>
          </a:p>
          <a:p>
            <a:r>
              <a:rPr lang="it-IT" dirty="0"/>
              <a:t>TRICESIMO</a:t>
            </a:r>
          </a:p>
          <a:p>
            <a:r>
              <a:rPr lang="it-IT" dirty="0"/>
              <a:t>COLLOREDO DI MONTE ALBANO</a:t>
            </a:r>
          </a:p>
          <a:p>
            <a:r>
              <a:rPr lang="it-IT" dirty="0"/>
              <a:t>MAJANO</a:t>
            </a:r>
          </a:p>
          <a:p>
            <a:r>
              <a:rPr lang="it-IT" dirty="0"/>
              <a:t>FORGARIA NEL FRIULI</a:t>
            </a:r>
          </a:p>
          <a:p>
            <a:r>
              <a:rPr lang="it-IT" dirty="0"/>
              <a:t>ANDUINS</a:t>
            </a:r>
          </a:p>
          <a:p>
            <a:r>
              <a:rPr lang="it-IT" dirty="0"/>
              <a:t>VITO D’ASIO</a:t>
            </a:r>
          </a:p>
          <a:p>
            <a:r>
              <a:rPr lang="it-IT" dirty="0"/>
              <a:t>CLAUZETTO</a:t>
            </a:r>
          </a:p>
          <a:p>
            <a:r>
              <a:rPr lang="it-IT" dirty="0"/>
              <a:t>TRAVESIO</a:t>
            </a:r>
          </a:p>
          <a:p>
            <a:r>
              <a:rPr lang="it-IT" dirty="0"/>
              <a:t>MEDUNO</a:t>
            </a:r>
          </a:p>
          <a:p>
            <a:r>
              <a:rPr lang="it-IT" dirty="0"/>
              <a:t>MANIAGO</a:t>
            </a:r>
          </a:p>
          <a:p>
            <a:r>
              <a:rPr lang="it-IT" dirty="0"/>
              <a:t>MONTEREALE VALCELLINA</a:t>
            </a:r>
          </a:p>
          <a:p>
            <a:r>
              <a:rPr lang="it-IT" dirty="0"/>
              <a:t>AVIANO</a:t>
            </a:r>
          </a:p>
          <a:p>
            <a:r>
              <a:rPr lang="it-IT" dirty="0"/>
              <a:t>RIFUGIO BORNASS</a:t>
            </a:r>
          </a:p>
          <a:p>
            <a:r>
              <a:rPr lang="it-IT" dirty="0"/>
              <a:t>PIANCAVALLO</a:t>
            </a:r>
          </a:p>
          <a:p>
            <a:r>
              <a:rPr lang="it-IT" dirty="0"/>
              <a:t>LAGO DI BARCIS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4AE9DB1-87EA-4FF3-9C29-2C05BED46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pic>
        <p:nvPicPr>
          <p:cNvPr id="11" name="Immagine 1">
            <a:extLst>
              <a:ext uri="{FF2B5EF4-FFF2-40B4-BE49-F238E27FC236}">
                <a16:creationId xmlns:a16="http://schemas.microsoft.com/office/drawing/2014/main" id="{FB615B82-7544-4F02-B594-5DBB320E7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691" y="0"/>
            <a:ext cx="999309" cy="9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1E73C96-711E-475F-B49D-7AD67E649223}"/>
              </a:ext>
            </a:extLst>
          </p:cNvPr>
          <p:cNvSpPr txBox="1"/>
          <p:nvPr/>
        </p:nvSpPr>
        <p:spPr>
          <a:xfrm>
            <a:off x="8548552" y="310731"/>
            <a:ext cx="3781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MONTEREALE VALCELLINA</a:t>
            </a:r>
          </a:p>
          <a:p>
            <a:r>
              <a:rPr lang="it-IT" dirty="0"/>
              <a:t>AVIANO</a:t>
            </a:r>
          </a:p>
          <a:p>
            <a:r>
              <a:rPr lang="it-IT" dirty="0"/>
              <a:t>RIFUGIO BORNASS</a:t>
            </a:r>
          </a:p>
          <a:p>
            <a:r>
              <a:rPr lang="it-IT" dirty="0"/>
              <a:t>PIANCAVALLO</a:t>
            </a:r>
          </a:p>
          <a:p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2BE3FF2-8AF1-4D64-83F9-4A9A92C7AAF4}"/>
              </a:ext>
            </a:extLst>
          </p:cNvPr>
          <p:cNvSpPr/>
          <p:nvPr/>
        </p:nvSpPr>
        <p:spPr>
          <a:xfrm>
            <a:off x="4654296" y="0"/>
            <a:ext cx="130846" cy="6858000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80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tangolo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 fontScale="90000"/>
          </a:bodyPr>
          <a:lstStyle/>
          <a:p>
            <a:pPr rtl="0"/>
            <a:r>
              <a:rPr lang="it-IT" dirty="0">
                <a:solidFill>
                  <a:schemeClr val="bg1"/>
                </a:solidFill>
              </a:rPr>
              <a:t>LOCALITA’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PERCORSO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WOMEN 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6549F4-D44A-4331-A1BA-4A843885DFA1}"/>
              </a:ext>
            </a:extLst>
          </p:cNvPr>
          <p:cNvSpPr txBox="1"/>
          <p:nvPr/>
        </p:nvSpPr>
        <p:spPr>
          <a:xfrm>
            <a:off x="4892042" y="310731"/>
            <a:ext cx="378169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BIBIONE</a:t>
            </a:r>
          </a:p>
          <a:p>
            <a:r>
              <a:rPr lang="it-IT" dirty="0"/>
              <a:t>CESAROLO</a:t>
            </a:r>
          </a:p>
          <a:p>
            <a:r>
              <a:rPr lang="it-IT" dirty="0"/>
              <a:t>SAN MICHELE AL TAGLIAMENTO</a:t>
            </a:r>
          </a:p>
          <a:p>
            <a:r>
              <a:rPr lang="it-IT" dirty="0"/>
              <a:t>LATISANA</a:t>
            </a:r>
          </a:p>
          <a:p>
            <a:r>
              <a:rPr lang="it-IT" dirty="0"/>
              <a:t>RONCHIS</a:t>
            </a:r>
          </a:p>
          <a:p>
            <a:r>
              <a:rPr lang="it-IT" dirty="0"/>
              <a:t>TEOR</a:t>
            </a:r>
          </a:p>
          <a:p>
            <a:r>
              <a:rPr lang="it-IT" dirty="0"/>
              <a:t>RIVIGANO</a:t>
            </a:r>
          </a:p>
          <a:p>
            <a:r>
              <a:rPr lang="it-IT" dirty="0"/>
              <a:t>TORSA</a:t>
            </a:r>
          </a:p>
          <a:p>
            <a:r>
              <a:rPr lang="it-IT" dirty="0"/>
              <a:t>TALMASSONS</a:t>
            </a:r>
          </a:p>
          <a:p>
            <a:r>
              <a:rPr lang="it-IT" dirty="0"/>
              <a:t>BERTIOLO</a:t>
            </a:r>
          </a:p>
          <a:p>
            <a:r>
              <a:rPr lang="it-IT" dirty="0"/>
              <a:t>VILLA MANIN DI PASSARIANO</a:t>
            </a:r>
          </a:p>
          <a:p>
            <a:r>
              <a:rPr lang="it-IT" dirty="0"/>
              <a:t>CODROIPO</a:t>
            </a:r>
          </a:p>
          <a:p>
            <a:r>
              <a:rPr lang="it-IT" dirty="0"/>
              <a:t>VILLORBA</a:t>
            </a:r>
          </a:p>
          <a:p>
            <a:r>
              <a:rPr lang="it-IT" dirty="0"/>
              <a:t>BASILIANO</a:t>
            </a:r>
          </a:p>
          <a:p>
            <a:r>
              <a:rPr lang="it-IT" dirty="0"/>
              <a:t>VARIANO</a:t>
            </a:r>
          </a:p>
          <a:p>
            <a:r>
              <a:rPr lang="it-IT" dirty="0"/>
              <a:t>MERETO DI TOMBA</a:t>
            </a:r>
          </a:p>
          <a:p>
            <a:r>
              <a:rPr lang="it-IT" dirty="0"/>
              <a:t>BARAZZETTO </a:t>
            </a:r>
          </a:p>
          <a:p>
            <a:r>
              <a:rPr lang="it-IT" dirty="0"/>
              <a:t>RODEANO</a:t>
            </a:r>
          </a:p>
          <a:p>
            <a:r>
              <a:rPr lang="it-IT" dirty="0"/>
              <a:t>FAGAGNA</a:t>
            </a:r>
          </a:p>
          <a:p>
            <a:r>
              <a:rPr lang="it-IT" dirty="0"/>
              <a:t>MORUZZO</a:t>
            </a:r>
          </a:p>
          <a:p>
            <a:r>
              <a:rPr lang="it-IT" dirty="0"/>
              <a:t>PAGNACCO</a:t>
            </a:r>
          </a:p>
          <a:p>
            <a:r>
              <a:rPr lang="it-IT" dirty="0"/>
              <a:t>COLLOREDO DI MONTALBANO</a:t>
            </a:r>
          </a:p>
          <a:p>
            <a:r>
              <a:rPr lang="it-IT" dirty="0"/>
              <a:t>BUJA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4AE9DB1-87EA-4FF3-9C29-2C05BED46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6" cy="9232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1E73C96-711E-475F-B49D-7AD67E649223}"/>
              </a:ext>
            </a:extLst>
          </p:cNvPr>
          <p:cNvSpPr txBox="1"/>
          <p:nvPr/>
        </p:nvSpPr>
        <p:spPr>
          <a:xfrm>
            <a:off x="8542021" y="310731"/>
            <a:ext cx="3781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MONTE DI BUJA</a:t>
            </a:r>
          </a:p>
          <a:p>
            <a:r>
              <a:rPr lang="it-IT" dirty="0"/>
              <a:t>URBIGNACCO</a:t>
            </a:r>
          </a:p>
          <a:p>
            <a:r>
              <a:rPr lang="it-IT" dirty="0"/>
              <a:t>TARCENTO</a:t>
            </a:r>
          </a:p>
          <a:p>
            <a:r>
              <a:rPr lang="it-IT" dirty="0"/>
              <a:t>BORGO SAN GIACOMO</a:t>
            </a:r>
          </a:p>
          <a:p>
            <a:r>
              <a:rPr lang="it-IT" dirty="0"/>
              <a:t>ARTEGNA</a:t>
            </a:r>
          </a:p>
          <a:p>
            <a:r>
              <a:rPr lang="it-IT" dirty="0"/>
              <a:t>MONTENARS</a:t>
            </a:r>
          </a:p>
          <a:p>
            <a:r>
              <a:rPr lang="it-IT" dirty="0"/>
              <a:t>GEMONA DEL FRIULI</a:t>
            </a:r>
          </a:p>
          <a:p>
            <a:r>
              <a:rPr lang="it-IT" dirty="0"/>
              <a:t>CAMPO LESSI</a:t>
            </a:r>
          </a:p>
          <a:p>
            <a:r>
              <a:rPr lang="it-IT" dirty="0"/>
              <a:t>BUJA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2BE3FF2-8AF1-4D64-83F9-4A9A92C7AAF4}"/>
              </a:ext>
            </a:extLst>
          </p:cNvPr>
          <p:cNvSpPr/>
          <p:nvPr/>
        </p:nvSpPr>
        <p:spPr>
          <a:xfrm>
            <a:off x="4654296" y="0"/>
            <a:ext cx="130846" cy="6858000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92DEEC6-7D94-487C-BDAA-9E973E143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452" y="79264"/>
            <a:ext cx="1154382" cy="9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01686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ED59B-F67D-4B99-A0A7-E5237FF5810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finanziario</Template>
  <TotalTime>0</TotalTime>
  <Words>615</Words>
  <Application>Microsoft Office PowerPoint</Application>
  <PresentationFormat>Widescreen</PresentationFormat>
  <Paragraphs>153</Paragraphs>
  <Slides>14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Gill Sans MT</vt:lpstr>
      <vt:lpstr>Pacco</vt:lpstr>
      <vt:lpstr>Giro d’italia</vt:lpstr>
      <vt:lpstr>20 TAPPA - 30 maggio 2026 Gemona del Friuli - Piancavallo</vt:lpstr>
      <vt:lpstr>Gemona del Friuli 1976-2026 Piancavallo 30/05/2026</vt:lpstr>
      <vt:lpstr>Giro d’Italia WOMEN 31/05/2026</vt:lpstr>
      <vt:lpstr>Giro d’Italia WOMEN 1/06/2026</vt:lpstr>
      <vt:lpstr>Presentazione standard di PowerPoint</vt:lpstr>
      <vt:lpstr>ELENCO  COMUNI COINVOLTI delle tre tappe </vt:lpstr>
      <vt:lpstr>LOCALITA’ PERCORSO uomini  </vt:lpstr>
      <vt:lpstr>LOCALITA’ PERCORSO  WOMEN  </vt:lpstr>
      <vt:lpstr>Attività a carico dei comuni</vt:lpstr>
      <vt:lpstr>ATTIVITÀ  DEI VOLONTARI </vt:lpstr>
      <vt:lpstr>Servizio cartografia postazioni</vt:lpstr>
      <vt:lpstr> Seguirà:  * nota pec con le indicazioni per l’apertura a portale dell’evento e definizione delle disponibilità;  * incontro presso la sede della Protezione Civile della Regione per supporto cartografico e definizione postazioni dei volontari sulla viabilità interessata dal percorso </vt:lpstr>
      <vt:lpstr>SERVIZIO RISTORo VOLONTARI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2026-03-03T09:35:54Z</dcterms:created>
  <dcterms:modified xsi:type="dcterms:W3CDTF">2026-03-03T14:47:29Z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