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20"/>
  </p:notesMasterIdLst>
  <p:handoutMasterIdLst>
    <p:handoutMasterId r:id="rId21"/>
  </p:handoutMasterIdLst>
  <p:sldIdLst>
    <p:sldId id="568" r:id="rId2"/>
    <p:sldId id="591" r:id="rId3"/>
    <p:sldId id="588" r:id="rId4"/>
    <p:sldId id="586" r:id="rId5"/>
    <p:sldId id="587" r:id="rId6"/>
    <p:sldId id="590" r:id="rId7"/>
    <p:sldId id="592" r:id="rId8"/>
    <p:sldId id="582" r:id="rId9"/>
    <p:sldId id="599" r:id="rId10"/>
    <p:sldId id="589" r:id="rId11"/>
    <p:sldId id="584" r:id="rId12"/>
    <p:sldId id="583" r:id="rId13"/>
    <p:sldId id="601" r:id="rId14"/>
    <p:sldId id="602" r:id="rId15"/>
    <p:sldId id="603" r:id="rId16"/>
    <p:sldId id="604" r:id="rId17"/>
    <p:sldId id="605" r:id="rId18"/>
    <p:sldId id="558" r:id="rId19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33CC"/>
    <a:srgbClr val="C6E6A2"/>
    <a:srgbClr val="FF9900"/>
    <a:srgbClr val="FB4F2D"/>
    <a:srgbClr val="66FF99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06" autoAdjust="0"/>
    <p:restoredTop sz="92897" autoAdjust="0"/>
  </p:normalViewPr>
  <p:slideViewPr>
    <p:cSldViewPr>
      <p:cViewPr varScale="1">
        <p:scale>
          <a:sx n="91" d="100"/>
          <a:sy n="91" d="100"/>
        </p:scale>
        <p:origin x="1344" y="78"/>
      </p:cViewPr>
      <p:guideLst>
        <p:guide orient="horz" pos="2069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54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7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87"/>
          </a:xfrm>
          <a:prstGeom prst="rect">
            <a:avLst/>
          </a:prstGeom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E57EBD5-040E-4EC2-A373-22DA8F00FCB5}" type="datetime8">
              <a:rPr lang="it-IT" altLang="it-IT"/>
              <a:pPr/>
              <a:t>03/02/2023 11:33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6887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9" y="9429751"/>
            <a:ext cx="2946400" cy="496887"/>
          </a:xfrm>
          <a:prstGeom prst="rect">
            <a:avLst/>
          </a:prstGeom>
        </p:spPr>
        <p:txBody>
          <a:bodyPr vert="horz" wrap="square" lIns="91423" tIns="45711" rIns="91423" bIns="4571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7F3ABFA-4A9D-4820-A114-B2A4FBAB4FE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1953685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7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7"/>
          </a:xfrm>
          <a:prstGeom prst="rect">
            <a:avLst/>
          </a:prstGeom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9C54DA5-1E9D-489B-87AC-F9D793A2549F}" type="datetime8">
              <a:rPr lang="it-IT" altLang="it-IT"/>
              <a:pPr/>
              <a:t>03/02/2023 11:33</a:t>
            </a:fld>
            <a:endParaRPr lang="it-IT" alt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1" rIns="91423" bIns="45711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2" y="4716465"/>
            <a:ext cx="5438775" cy="4467225"/>
          </a:xfrm>
          <a:prstGeom prst="rect">
            <a:avLst/>
          </a:prstGeom>
        </p:spPr>
        <p:txBody>
          <a:bodyPr vert="horz" lIns="91423" tIns="45711" rIns="91423" bIns="45711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7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9" y="9429751"/>
            <a:ext cx="2946400" cy="496887"/>
          </a:xfrm>
          <a:prstGeom prst="rect">
            <a:avLst/>
          </a:prstGeom>
        </p:spPr>
        <p:txBody>
          <a:bodyPr vert="horz" wrap="square" lIns="91423" tIns="45711" rIns="91423" bIns="4571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EC70391-990B-40C7-AB82-5124D75BB2F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7198930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4F97-7828-4141-970E-8383A5C77527}" type="datetime1">
              <a:rPr lang="it-IT" smtClean="0">
                <a:solidFill>
                  <a:prstClr val="white">
                    <a:tint val="75000"/>
                  </a:prstClr>
                </a:solidFill>
              </a:rPr>
              <a:t>03/02/2023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</a:rPr>
              <a:t>Friuli Venezia Giulia Civil Protection (Italy)</a:t>
            </a:r>
            <a:endParaRPr lang="it-I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cxnSp>
        <p:nvCxnSpPr>
          <p:cNvPr id="19" name="Connettore diritto 18"/>
          <p:cNvCxnSpPr/>
          <p:nvPr userDrawn="1"/>
        </p:nvCxnSpPr>
        <p:spPr>
          <a:xfrm>
            <a:off x="0" y="6489391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diritto 19"/>
          <p:cNvCxnSpPr/>
          <p:nvPr userDrawn="1"/>
        </p:nvCxnSpPr>
        <p:spPr>
          <a:xfrm flipH="1">
            <a:off x="8712529" y="0"/>
            <a:ext cx="1" cy="68580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magine 2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2752" y="94321"/>
            <a:ext cx="513848" cy="62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72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1A68-DF78-4E88-BA25-AA5AF566693B}" type="datetime1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t>03/02/2023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  <a:latin typeface="Tahoma" pitchFamily="34" charset="0"/>
                <a:ea typeface="+mn-ea"/>
              </a:rPr>
              <a:t>Friuli Venezia Giulia Civil Protection (Italy)</a:t>
            </a:r>
            <a:endParaRPr lang="it-IT" dirty="0">
              <a:solidFill>
                <a:prstClr val="white"/>
              </a:solidFill>
              <a:latin typeface="Tahoma" pitchFamily="34" charset="0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pPr/>
              <a:t>‹N›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5817000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1A68-DF78-4E88-BA25-AA5AF566693B}" type="datetime1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t>03/02/2023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  <a:latin typeface="Tahoma" pitchFamily="34" charset="0"/>
                <a:ea typeface="+mn-ea"/>
              </a:rPr>
              <a:t>Friuli Venezia Giulia Civil Protection (Italy)</a:t>
            </a:r>
            <a:endParaRPr lang="it-IT" dirty="0">
              <a:solidFill>
                <a:prstClr val="white"/>
              </a:solidFill>
              <a:latin typeface="Tahoma" pitchFamily="34" charset="0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pPr/>
              <a:t>‹N›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516414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1A68-DF78-4E88-BA25-AA5AF566693B}" type="datetime1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t>03/02/2023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  <a:latin typeface="Tahoma" pitchFamily="34" charset="0"/>
                <a:ea typeface="+mn-ea"/>
              </a:rPr>
              <a:t>Friuli Venezia Giulia Civil Protection (Italy)</a:t>
            </a:r>
            <a:endParaRPr lang="it-IT" dirty="0">
              <a:solidFill>
                <a:prstClr val="white"/>
              </a:solidFill>
              <a:latin typeface="Tahoma" pitchFamily="34" charset="0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pPr/>
              <a:t>‹N›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3818283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1A68-DF78-4E88-BA25-AA5AF566693B}" type="datetime1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t>03/02/2023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  <a:latin typeface="Tahoma" pitchFamily="34" charset="0"/>
                <a:ea typeface="+mn-ea"/>
              </a:rPr>
              <a:t>Friuli Venezia Giulia Civil Protection (Italy)</a:t>
            </a:r>
            <a:endParaRPr lang="it-IT" dirty="0">
              <a:solidFill>
                <a:prstClr val="white"/>
              </a:solidFill>
              <a:latin typeface="Tahoma" pitchFamily="34" charset="0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pPr/>
              <a:t>‹N›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35505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1A68-DF78-4E88-BA25-AA5AF566693B}" type="datetime1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t>03/02/2023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  <a:latin typeface="Tahoma" pitchFamily="34" charset="0"/>
                <a:ea typeface="+mn-ea"/>
              </a:rPr>
              <a:t>Friuli Venezia Giulia Civil Protection (Italy)</a:t>
            </a:r>
            <a:endParaRPr lang="it-IT" dirty="0">
              <a:solidFill>
                <a:prstClr val="white"/>
              </a:solidFill>
              <a:latin typeface="Tahoma" pitchFamily="34" charset="0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pPr/>
              <a:t>‹N›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6723598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661B-9503-42A5-8F4D-D79F29D1DF8F}" type="datetime1">
              <a:rPr lang="it-IT" smtClean="0">
                <a:solidFill>
                  <a:prstClr val="white">
                    <a:tint val="75000"/>
                  </a:prstClr>
                </a:solidFill>
              </a:rPr>
              <a:t>03/02/2023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</a:rPr>
              <a:t>Friuli Venezia Giulia Civil Protection (Italy)</a:t>
            </a:r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718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3E094-897F-47EE-9BA7-64A1A47BDD19}" type="datetime1">
              <a:rPr lang="it-IT" smtClean="0">
                <a:solidFill>
                  <a:prstClr val="white">
                    <a:tint val="75000"/>
                  </a:prstClr>
                </a:solidFill>
              </a:rPr>
              <a:t>03/02/2023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</a:rPr>
              <a:t>Friuli Venezia Giulia Civil Protection (Italy)</a:t>
            </a:r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803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EADB3-B96E-45C6-B721-8797F60B3BCD}" type="datetime1">
              <a:rPr lang="it-IT" smtClean="0">
                <a:solidFill>
                  <a:prstClr val="white">
                    <a:tint val="75000"/>
                  </a:prstClr>
                </a:solidFill>
              </a:rPr>
              <a:t>03/02/2023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</a:rPr>
              <a:t>Friuli Venezia Giulia Civil Protection (Italy)</a:t>
            </a:r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883B-DD6F-4E4D-AAE7-34070C089FAE}" type="datetime1">
              <a:rPr lang="it-IT" smtClean="0">
                <a:solidFill>
                  <a:prstClr val="white">
                    <a:tint val="75000"/>
                  </a:prstClr>
                </a:solidFill>
              </a:rPr>
              <a:t>03/02/2023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</a:rPr>
              <a:t>Friuli Venezia Giulia Civil Protection (Italy)</a:t>
            </a:r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276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1A68-DF78-4E88-BA25-AA5AF566693B}" type="datetime1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t>03/02/2023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  <a:latin typeface="Tahoma" pitchFamily="34" charset="0"/>
                <a:ea typeface="+mn-ea"/>
              </a:rPr>
              <a:t>Friuli Venezia Giulia Civil Protection (Italy)</a:t>
            </a:r>
            <a:endParaRPr lang="it-IT" dirty="0">
              <a:solidFill>
                <a:prstClr val="white"/>
              </a:solidFill>
              <a:latin typeface="Tahoma" pitchFamily="34" charset="0"/>
              <a:ea typeface="+mn-e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pPr/>
              <a:t>‹N›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426996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00BD-9382-4262-84A9-CA7E28284E79}" type="datetime1">
              <a:rPr lang="it-IT" smtClean="0">
                <a:solidFill>
                  <a:prstClr val="white">
                    <a:tint val="75000"/>
                  </a:prstClr>
                </a:solidFill>
              </a:rPr>
              <a:t>03/02/2023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</a:rPr>
              <a:t>Friuli Venezia Giulia Civil Protection (Italy)</a:t>
            </a:r>
            <a:endParaRPr lang="it-IT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33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3DD4-4E03-49CB-9A75-B717F202841B}" type="datetime1">
              <a:rPr lang="it-IT" smtClean="0">
                <a:solidFill>
                  <a:prstClr val="white">
                    <a:tint val="75000"/>
                  </a:prstClr>
                </a:solidFill>
              </a:rPr>
              <a:t>03/02/2023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</a:rPr>
              <a:t>Friuli Venezia Giulia Civil Protection (Italy)</a:t>
            </a:r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81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E1FE-8BCD-443A-BFCC-4AA7BD6F20A0}" type="datetime1">
              <a:rPr lang="it-IT" smtClean="0">
                <a:solidFill>
                  <a:prstClr val="white">
                    <a:tint val="75000"/>
                  </a:prstClr>
                </a:solidFill>
              </a:rPr>
              <a:t>03/02/2023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</a:rPr>
              <a:t>Friuli Venezia Giulia Civil Protection (Italy)</a:t>
            </a:r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924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89D6-1CE8-428B-A705-B304BF96844D}" type="datetime1">
              <a:rPr lang="it-IT" smtClean="0">
                <a:solidFill>
                  <a:prstClr val="white">
                    <a:tint val="75000"/>
                  </a:prstClr>
                </a:solidFill>
              </a:rPr>
              <a:t>03/02/2023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</a:rPr>
              <a:t>Friuli Venezia Giulia Civil Protection (Italy)</a:t>
            </a:r>
            <a:endParaRPr lang="it-IT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80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1A68-DF78-4E88-BA25-AA5AF566693B}" type="datetime1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t>03/02/2023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white"/>
                </a:solidFill>
                <a:latin typeface="Tahoma" pitchFamily="34" charset="0"/>
                <a:ea typeface="+mn-ea"/>
              </a:rPr>
              <a:t>Friuli Venezia Giulia Civil Protection (Italy)</a:t>
            </a:r>
            <a:endParaRPr lang="it-IT" dirty="0">
              <a:solidFill>
                <a:prstClr val="white"/>
              </a:solidFill>
              <a:latin typeface="Tahoma" pitchFamily="34" charset="0"/>
              <a:ea typeface="+mn-e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pPr/>
              <a:t>‹N›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465377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41A68-DF78-4E88-BA25-AA5AF566693B}" type="datetime1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t>03/02/2023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>
                <a:solidFill>
                  <a:prstClr val="white"/>
                </a:solidFill>
                <a:latin typeface="Tahoma" pitchFamily="34" charset="0"/>
                <a:ea typeface="+mn-ea"/>
              </a:rPr>
              <a:t>Friuli Venezia Giulia Civil Protection (Italy)</a:t>
            </a:r>
            <a:endParaRPr lang="it-IT" dirty="0">
              <a:solidFill>
                <a:prstClr val="white"/>
              </a:solidFill>
              <a:latin typeface="Tahoma" pitchFamily="34" charset="0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54FD7D-DB28-4BEE-BB0B-6AFCA8AB42CB}" type="slidenum">
              <a:rPr lang="it-IT" smtClean="0">
                <a:solidFill>
                  <a:prstClr val="white">
                    <a:tint val="75000"/>
                  </a:prstClr>
                </a:solidFill>
                <a:latin typeface="Tahoma" pitchFamily="34" charset="0"/>
                <a:ea typeface="+mn-ea"/>
              </a:rPr>
              <a:pPr/>
              <a:t>‹N›</a:t>
            </a:fld>
            <a:endParaRPr lang="it-IT" dirty="0">
              <a:solidFill>
                <a:prstClr val="white">
                  <a:tint val="75000"/>
                </a:prstClr>
              </a:solidFill>
              <a:latin typeface="Tahoma" pitchFamily="34" charset="0"/>
              <a:ea typeface="+mn-ea"/>
            </a:endParaRPr>
          </a:p>
        </p:txBody>
      </p:sp>
      <p:cxnSp>
        <p:nvCxnSpPr>
          <p:cNvPr id="18" name="Connettore diritto 17"/>
          <p:cNvCxnSpPr/>
          <p:nvPr userDrawn="1"/>
        </p:nvCxnSpPr>
        <p:spPr>
          <a:xfrm>
            <a:off x="0" y="6489391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diritto 18"/>
          <p:cNvCxnSpPr/>
          <p:nvPr userDrawn="1"/>
        </p:nvCxnSpPr>
        <p:spPr>
          <a:xfrm flipH="1">
            <a:off x="8712529" y="0"/>
            <a:ext cx="1" cy="68580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magine 19"/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2752" y="94321"/>
            <a:ext cx="513848" cy="62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12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AE@protezionecivile.fvg.it" TargetMode="External"/><Relationship Id="rId2" Type="http://schemas.openxmlformats.org/officeDocument/2006/relationships/hyperlink" Target="https://arcs.sanita.fvg.it/it/cittadini/arresto-cardiaco-e-dae-domande-frequenti/quali-sono-gli-obblighi-per-chi-possiede-un-DAE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formazione@protezionecivile.fvg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845586" y="312235"/>
            <a:ext cx="644471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1400" dirty="0"/>
          </a:p>
          <a:p>
            <a:endParaRPr lang="it-IT" sz="3200" dirty="0" smtClean="0"/>
          </a:p>
          <a:p>
            <a:endParaRPr lang="it-IT" sz="3200" dirty="0"/>
          </a:p>
          <a:p>
            <a:r>
              <a:rPr lang="it-IT" sz="2400" dirty="0"/>
              <a:t>CONSULTA DEI COORDINATORI DEI GRUPPI COMUNALI </a:t>
            </a:r>
            <a:r>
              <a:rPr lang="it-IT" sz="2400" dirty="0" smtClean="0"/>
              <a:t>DI PROTEZIONE </a:t>
            </a:r>
            <a:r>
              <a:rPr lang="it-IT" sz="2400" dirty="0"/>
              <a:t>CIVILE E DEI PRESIDENTI DELLE ASSOCIAZIONI DI</a:t>
            </a:r>
            <a:br>
              <a:rPr lang="it-IT" sz="2400" dirty="0"/>
            </a:br>
            <a:r>
              <a:rPr lang="it-IT" sz="2400" dirty="0" smtClean="0"/>
              <a:t>VOLONTARIATO</a:t>
            </a:r>
            <a:r>
              <a:rPr lang="it-IT" dirty="0" smtClean="0"/>
              <a:t> </a:t>
            </a:r>
          </a:p>
          <a:p>
            <a:endParaRPr lang="it-IT" sz="1400" dirty="0" smtClean="0"/>
          </a:p>
          <a:p>
            <a:r>
              <a:rPr lang="it-IT" sz="1400" dirty="0" smtClean="0"/>
              <a:t>ARTICOLO 31 COMMA 1 TER DELLA LEGGE </a:t>
            </a:r>
            <a:r>
              <a:rPr lang="it-IT" sz="1400" dirty="0"/>
              <a:t>REGIONALE 31 DICEMBRE 1986, N. 64 allegato al </a:t>
            </a:r>
            <a:r>
              <a:rPr lang="it-IT" sz="1400" dirty="0" err="1"/>
              <a:t>DPReg</a:t>
            </a:r>
            <a:r>
              <a:rPr lang="it-IT" sz="1400" dirty="0"/>
              <a:t>. 0144-2021 </a:t>
            </a:r>
            <a:r>
              <a:rPr lang="it-IT" sz="1400" dirty="0" smtClean="0"/>
              <a:t>di data </a:t>
            </a:r>
            <a:r>
              <a:rPr lang="it-IT" sz="1400" dirty="0"/>
              <a:t>20/08/2021.</a:t>
            </a:r>
            <a:endParaRPr lang="it-IT" sz="1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it-IT" sz="3200" dirty="0">
              <a:solidFill>
                <a:schemeClr val="accent6">
                  <a:lumMod val="75000"/>
                </a:schemeClr>
              </a:solidFill>
            </a:endParaRPr>
          </a:p>
          <a:p>
            <a:pPr algn="r"/>
            <a:endParaRPr lang="it-IT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r"/>
            <a:r>
              <a:rPr lang="it-IT" sz="2400" dirty="0" smtClean="0">
                <a:solidFill>
                  <a:schemeClr val="accent6">
                    <a:lumMod val="75000"/>
                  </a:schemeClr>
                </a:solidFill>
              </a:rPr>
              <a:t>Palmanova</a:t>
            </a:r>
            <a:r>
              <a:rPr lang="it-IT" sz="24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it-IT" sz="2400" dirty="0" smtClean="0">
                <a:solidFill>
                  <a:schemeClr val="accent6">
                    <a:lumMod val="75000"/>
                  </a:schemeClr>
                </a:solidFill>
              </a:rPr>
              <a:t>31 </a:t>
            </a:r>
            <a:r>
              <a:rPr lang="it-IT" sz="2400" dirty="0">
                <a:solidFill>
                  <a:schemeClr val="accent6">
                    <a:lumMod val="75000"/>
                  </a:schemeClr>
                </a:solidFill>
              </a:rPr>
              <a:t>gennaio 2023</a:t>
            </a:r>
          </a:p>
          <a:p>
            <a:endParaRPr lang="it-IT" sz="3200" dirty="0" smtClean="0"/>
          </a:p>
          <a:p>
            <a:endParaRPr lang="it-IT" sz="1600" dirty="0"/>
          </a:p>
          <a:p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5110513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971600" y="511520"/>
            <a:ext cx="6912769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4800" dirty="0">
                <a:solidFill>
                  <a:prstClr val="black"/>
                </a:solidFill>
              </a:rPr>
              <a:t>C - PROGETTO DAE</a:t>
            </a:r>
          </a:p>
          <a:p>
            <a:pPr algn="ctr"/>
            <a:endParaRPr lang="it-IT" sz="1400" dirty="0"/>
          </a:p>
          <a:p>
            <a:endParaRPr lang="it-IT" sz="1600" dirty="0" smtClean="0"/>
          </a:p>
          <a:p>
            <a:r>
              <a:rPr lang="it-IT" sz="2000" b="1" dirty="0" smtClean="0"/>
              <a:t>(DGR </a:t>
            </a:r>
            <a:r>
              <a:rPr lang="it-IT" sz="2000" b="1" dirty="0"/>
              <a:t>n. 373 di data 12 marzo </a:t>
            </a:r>
            <a:r>
              <a:rPr lang="it-IT" sz="2000" b="1" dirty="0" smtClean="0"/>
              <a:t>2021) </a:t>
            </a:r>
          </a:p>
          <a:p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 smtClean="0"/>
              <a:t>Distribuzione il giorno 8 febbraio 2023 in Sala Ottagonale PCR ai GC componenti le Consulte ristrette (71 GC)</a:t>
            </a:r>
          </a:p>
          <a:p>
            <a:r>
              <a:rPr lang="it-IT" sz="160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 smtClean="0"/>
              <a:t>Successivamente gli apparecchi saranno disponibili ai rimanenti GC per il ritiro c/o Centro Operativo PCR a Palmanova</a:t>
            </a:r>
            <a:endParaRPr lang="it-IT" sz="16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681685"/>
            <a:ext cx="3476104" cy="241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6403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85097" y="1124744"/>
            <a:ext cx="783131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/>
              <a:t>	Il DAE, salvo diversa indicazione della Protezione civile della regione, dovrà essere custodito all’interno della sede o sul mezzo di protezione civile. </a:t>
            </a:r>
          </a:p>
          <a:p>
            <a:pPr algn="just"/>
            <a:r>
              <a:rPr lang="it-IT" sz="1400" b="1" dirty="0">
                <a:solidFill>
                  <a:srgbClr val="FF0000"/>
                </a:solidFill>
              </a:rPr>
              <a:t>Lo spostamento del DAE dalla sua posizione (partenza+rientro) deve essere segnalato alla Sores raggiungibile al numero 0432994111.</a:t>
            </a:r>
          </a:p>
          <a:p>
            <a:pPr algn="just"/>
            <a:endParaRPr lang="it-IT" sz="1400" dirty="0"/>
          </a:p>
          <a:p>
            <a:pPr algn="just"/>
            <a:r>
              <a:rPr lang="it-IT" sz="1400" dirty="0"/>
              <a:t>L’apparecchiatura è a noleggio per la durata complessiva della fornitura di </a:t>
            </a:r>
            <a:r>
              <a:rPr lang="it-IT" sz="1400" b="1" dirty="0"/>
              <a:t>96 mesi</a:t>
            </a:r>
            <a:r>
              <a:rPr lang="it-IT" sz="1400" dirty="0"/>
              <a:t>, tempo medio di vita degli apparati elettromedicali. </a:t>
            </a:r>
          </a:p>
          <a:p>
            <a:pPr algn="just"/>
            <a:r>
              <a:rPr lang="it-IT" sz="1400" dirty="0"/>
              <a:t>Allo scadere del contratto l’attrezzatura dovrà essere restituita al fornitore. </a:t>
            </a:r>
          </a:p>
          <a:p>
            <a:pPr algn="just"/>
            <a:endParaRPr lang="it-IT" sz="1400" dirty="0"/>
          </a:p>
          <a:p>
            <a:pPr algn="just"/>
            <a:r>
              <a:rPr lang="it-IT" sz="1400" dirty="0"/>
              <a:t>Tutte le manutenzioni e la sostituzione delle parti soggette a scadenza previste dalle normative vigenti (Accordo Stato Regioni – GU n.71 del 26/3/2003, DM 18.3.2011, DM 24/4/ 2013, DM 26 giugno 2017) sono a carico del fornitore con le modalità indicate negli articoli 4 e 5 del capitolato di gara, pubblicate nel portale PCR-area riservata volontariato.</a:t>
            </a:r>
          </a:p>
          <a:p>
            <a:pPr algn="just"/>
            <a:r>
              <a:rPr lang="it-IT" sz="1400" dirty="0"/>
              <a:t> </a:t>
            </a:r>
          </a:p>
          <a:p>
            <a:pPr algn="just"/>
            <a:r>
              <a:rPr lang="it-IT" sz="1400" dirty="0"/>
              <a:t>Le comunicazioni alla SORES FVG relativa al defibrillatore, previste dal DM 18/03/2011 e dalla DGR 1014 del 30/05/2014 verranno effettuate dalla Protezione civile della Regione, finalizzate al censimento del dispositivo e </a:t>
            </a:r>
            <a:r>
              <a:rPr lang="it-IT" sz="1400" u="sng" dirty="0"/>
              <a:t>non costituiscono obbligo di intervento in caso di emergenza/arresto cardiaco.</a:t>
            </a:r>
          </a:p>
          <a:p>
            <a:pPr algn="ctr"/>
            <a:r>
              <a:rPr lang="it-IT" sz="1400" b="1" dirty="0">
                <a:hlinkClick r:id="rId2"/>
              </a:rPr>
              <a:t>OBBLIGHI PER CHI POSSIEDE DAE</a:t>
            </a:r>
            <a:endParaRPr lang="it-IT" sz="1400" b="1" dirty="0"/>
          </a:p>
          <a:p>
            <a:pPr algn="just"/>
            <a:endParaRPr lang="it-IT" sz="1400" b="1" dirty="0"/>
          </a:p>
          <a:p>
            <a:pPr algn="just"/>
            <a:r>
              <a:rPr lang="it-IT" sz="1400" dirty="0"/>
              <a:t>Per ulteriori informazioni e richieste di chiarimenti inviare una mail al seguente indirizzo di posta elettronica: </a:t>
            </a:r>
            <a:r>
              <a:rPr lang="it-IT" sz="1400" b="1" u="sng" dirty="0">
                <a:hlinkClick r:id="rId3"/>
              </a:rPr>
              <a:t>DAE@protezionecivile.fvg.it</a:t>
            </a:r>
            <a:r>
              <a:rPr lang="it-IT" sz="1400" dirty="0"/>
              <a:t>.</a:t>
            </a:r>
          </a:p>
          <a:p>
            <a:pPr algn="just"/>
            <a:endParaRPr lang="it-IT" sz="1400" dirty="0"/>
          </a:p>
          <a:p>
            <a:pPr algn="just"/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0657577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11559" y="0"/>
            <a:ext cx="691276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1400" dirty="0"/>
          </a:p>
          <a:p>
            <a:endParaRPr lang="it-IT" sz="1600" dirty="0" smtClean="0"/>
          </a:p>
          <a:p>
            <a:r>
              <a:rPr lang="it-IT" sz="1600" dirty="0" smtClean="0"/>
              <a:t>DAE: Istruzioni operative</a:t>
            </a:r>
            <a:endParaRPr lang="it-IT" sz="1600" dirty="0"/>
          </a:p>
          <a:p>
            <a:endParaRPr lang="it-IT" sz="1600" dirty="0" smtClean="0"/>
          </a:p>
          <a:p>
            <a:endParaRPr lang="it-IT" sz="1600" dirty="0"/>
          </a:p>
          <a:p>
            <a:endParaRPr lang="it-IT" sz="1600" dirty="0"/>
          </a:p>
        </p:txBody>
      </p:sp>
      <p:sp>
        <p:nvSpPr>
          <p:cNvPr id="2" name="Rettangolo 1"/>
          <p:cNvSpPr/>
          <p:nvPr/>
        </p:nvSpPr>
        <p:spPr>
          <a:xfrm>
            <a:off x="594006" y="1288584"/>
            <a:ext cx="770485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 smtClean="0">
                <a:latin typeface="DecimaWERg"/>
              </a:rPr>
              <a:t>nozioni </a:t>
            </a:r>
            <a:r>
              <a:rPr lang="it-IT" sz="1600" dirty="0">
                <a:latin typeface="DecimaWERg"/>
              </a:rPr>
              <a:t>fornite durante il </a:t>
            </a:r>
            <a:r>
              <a:rPr lang="it-IT" sz="1600" b="1" dirty="0">
                <a:solidFill>
                  <a:srgbClr val="FF0000"/>
                </a:solidFill>
                <a:latin typeface="DecimaWERg"/>
              </a:rPr>
              <a:t>corso BLS-D</a:t>
            </a:r>
            <a:r>
              <a:rPr lang="it-IT" sz="1600" dirty="0">
                <a:latin typeface="DecimaWERg"/>
              </a:rPr>
              <a:t>, alle quali occorre attenersi </a:t>
            </a:r>
            <a:r>
              <a:rPr lang="it-IT" sz="1600" dirty="0" smtClean="0">
                <a:latin typeface="DecimaWERg"/>
              </a:rPr>
              <a:t>scrupolosamente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b="1" dirty="0" smtClean="0">
                <a:solidFill>
                  <a:srgbClr val="FF0000"/>
                </a:solidFill>
                <a:latin typeface="DecimaWERg"/>
              </a:rPr>
              <a:t>prescrizioni </a:t>
            </a:r>
            <a:r>
              <a:rPr lang="it-IT" sz="1600" dirty="0">
                <a:latin typeface="DecimaWERg"/>
              </a:rPr>
              <a:t>di carattere </a:t>
            </a:r>
            <a:r>
              <a:rPr lang="it-IT" sz="1600" dirty="0" smtClean="0">
                <a:latin typeface="DecimaWERg"/>
              </a:rPr>
              <a:t>operativo:</a:t>
            </a:r>
          </a:p>
          <a:p>
            <a:pPr algn="just"/>
            <a:r>
              <a:rPr lang="it-IT" sz="1600" dirty="0" smtClean="0">
                <a:latin typeface="DecimaWERg"/>
              </a:rPr>
              <a:t>1</a:t>
            </a:r>
            <a:r>
              <a:rPr lang="it-IT" sz="1600" dirty="0">
                <a:latin typeface="DecimaWERg"/>
              </a:rPr>
              <a:t>. La temperatura di funzionamento del DAE è ricompresa in un </a:t>
            </a:r>
            <a:r>
              <a:rPr lang="it-IT" sz="1600" dirty="0" err="1">
                <a:latin typeface="DecimaWERg"/>
              </a:rPr>
              <a:t>range</a:t>
            </a:r>
            <a:r>
              <a:rPr lang="it-IT" sz="1600" dirty="0">
                <a:latin typeface="DecimaWERg"/>
              </a:rPr>
              <a:t> da 0° C a +50°C. Pertanto è necessario prestare attenzione a non conservarlo fuori da queste temperature per poterlo utilizzare subito in caso di necessità. </a:t>
            </a:r>
            <a:endParaRPr lang="it-IT" sz="1600" dirty="0" smtClean="0">
              <a:latin typeface="DecimaWERg"/>
            </a:endParaRPr>
          </a:p>
          <a:p>
            <a:pPr algn="just"/>
            <a:endParaRPr lang="it-IT" sz="1600" dirty="0" smtClean="0">
              <a:latin typeface="DecimaWERg"/>
            </a:endParaRPr>
          </a:p>
          <a:p>
            <a:pPr algn="just"/>
            <a:r>
              <a:rPr lang="it-IT" sz="1600" dirty="0" smtClean="0">
                <a:latin typeface="DecimaWERg"/>
              </a:rPr>
              <a:t>2. </a:t>
            </a:r>
            <a:r>
              <a:rPr lang="it-IT" sz="1600" dirty="0">
                <a:latin typeface="DecimaWERg"/>
              </a:rPr>
              <a:t>il DAE non deve mai essere abbandonato sull’automezzo per evitare escursioni termiche dannose. </a:t>
            </a:r>
            <a:endParaRPr lang="it-IT" sz="1600" dirty="0" smtClean="0">
              <a:latin typeface="DecimaWERg"/>
            </a:endParaRPr>
          </a:p>
          <a:p>
            <a:pPr algn="just"/>
            <a:r>
              <a:rPr lang="it-IT" sz="1600" b="1" i="1" dirty="0" smtClean="0">
                <a:latin typeface="DecimaWERg,BoldItalic"/>
              </a:rPr>
              <a:t>Utilizzo </a:t>
            </a:r>
            <a:r>
              <a:rPr lang="it-IT" sz="1600" b="1" i="1" dirty="0">
                <a:latin typeface="DecimaWERg,BoldItalic"/>
              </a:rPr>
              <a:t>dei defibrillatori semiautomatici e automatici (art. 3 Legge 116/2021): </a:t>
            </a:r>
            <a:endParaRPr lang="it-IT" sz="1600" b="1" i="1" dirty="0" smtClean="0">
              <a:latin typeface="DecimaWERg,BoldItalic"/>
            </a:endParaRPr>
          </a:p>
          <a:p>
            <a:pPr algn="just"/>
            <a:r>
              <a:rPr lang="it-IT" sz="1600" dirty="0" smtClean="0">
                <a:latin typeface="DecimaWERg"/>
              </a:rPr>
              <a:t>L'uso </a:t>
            </a:r>
            <a:r>
              <a:rPr lang="it-IT" sz="1600" dirty="0">
                <a:latin typeface="DecimaWERg"/>
              </a:rPr>
              <a:t>del defibrillatore semiautomatico o automatico è consentito al personale sanitario non medico, nonché al personale non sanitario che abbia ricevuto una formazione specifica nelle attività di rianimazione cardiopolmonare.</a:t>
            </a:r>
          </a:p>
          <a:p>
            <a:pPr algn="just"/>
            <a:r>
              <a:rPr lang="it-IT" sz="1600" dirty="0">
                <a:latin typeface="DecimaWERg"/>
              </a:rPr>
              <a:t>Tuttavia, in assenza di personale sanitario o non sanitario formato, nei casi di sospetto arresto cardiaco non è punibile chi utilizza il defibrillatore semiautomatico o automatico sprovvisto dei requisiti di cui al primo periodo (art. 57 del Codice penale).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7313788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31540" y="170407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800" dirty="0" smtClean="0"/>
              <a:t>D – RISORSE FINANZIARIE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611559" y="2004268"/>
            <a:ext cx="7560842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 smtClean="0">
                <a:solidFill>
                  <a:schemeClr val="accent2">
                    <a:lumMod val="75000"/>
                  </a:schemeClr>
                </a:solidFill>
                <a:latin typeface="DecimaWERg"/>
              </a:rPr>
              <a:t>A – FINANZIAMENTO DIVISE E DPI </a:t>
            </a:r>
          </a:p>
          <a:p>
            <a:endParaRPr lang="it-IT" sz="1600" dirty="0">
              <a:latin typeface="DecimaWERg"/>
            </a:endParaRPr>
          </a:p>
          <a:p>
            <a:r>
              <a:rPr lang="it-IT" sz="1600" b="1" dirty="0" smtClean="0">
                <a:latin typeface="DecimaWERg"/>
              </a:rPr>
              <a:t>DELIBERA DI GIUNTA n. 1419 del 30 settembre 2022 </a:t>
            </a:r>
            <a:r>
              <a:rPr lang="it-IT" sz="1600" dirty="0" smtClean="0">
                <a:latin typeface="DecimaWERg"/>
              </a:rPr>
              <a:t>=&gt; APPROVATO IL RIPARTO DELLE RISORSE DISTINTO TRA SETTORE TECNICO LOGISTICO E ANTINCENDIO BOSCHIVO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/>
          </p:nvPr>
        </p:nvGraphicFramePr>
        <p:xfrm>
          <a:off x="899592" y="3467587"/>
          <a:ext cx="6751012" cy="2047465"/>
        </p:xfrm>
        <a:graphic>
          <a:graphicData uri="http://schemas.openxmlformats.org/drawingml/2006/table">
            <a:tbl>
              <a:tblPr firstRow="1" firstCol="1" bandRow="1"/>
              <a:tblGrid>
                <a:gridCol w="1953984">
                  <a:extLst>
                    <a:ext uri="{9D8B030D-6E8A-4147-A177-3AD203B41FA5}">
                      <a16:colId xmlns:a16="http://schemas.microsoft.com/office/drawing/2014/main" val="2710367175"/>
                    </a:ext>
                  </a:extLst>
                </a:gridCol>
                <a:gridCol w="2051683">
                  <a:extLst>
                    <a:ext uri="{9D8B030D-6E8A-4147-A177-3AD203B41FA5}">
                      <a16:colId xmlns:a16="http://schemas.microsoft.com/office/drawing/2014/main" val="653075652"/>
                    </a:ext>
                  </a:extLst>
                </a:gridCol>
                <a:gridCol w="1042938">
                  <a:extLst>
                    <a:ext uri="{9D8B030D-6E8A-4147-A177-3AD203B41FA5}">
                      <a16:colId xmlns:a16="http://schemas.microsoft.com/office/drawing/2014/main" val="1980242968"/>
                    </a:ext>
                  </a:extLst>
                </a:gridCol>
                <a:gridCol w="1702407">
                  <a:extLst>
                    <a:ext uri="{9D8B030D-6E8A-4147-A177-3AD203B41FA5}">
                      <a16:colId xmlns:a16="http://schemas.microsoft.com/office/drawing/2014/main" val="4067184826"/>
                    </a:ext>
                  </a:extLst>
                </a:gridCol>
              </a:tblGrid>
              <a:tr h="554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VOCE PIANO TECNICO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SOGGETTI BENEFICIARI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 UN TOTALE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850274"/>
                  </a:ext>
                </a:extLst>
              </a:tr>
              <a:tr h="3243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A1 - TL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GRUPPI COMUNALI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it-IT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1.625.919,20 </a:t>
                      </a: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766690"/>
                  </a:ext>
                </a:extLst>
              </a:tr>
              <a:tr h="3305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ASSOCIAZIONI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</a:t>
                      </a:r>
                      <a:r>
                        <a:rPr lang="it-IT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79.864,80 </a:t>
                      </a: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077577"/>
                  </a:ext>
                </a:extLst>
              </a:tr>
              <a:tr h="3305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A2 - AIB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SQUADRE AIB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it-IT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1.024.530,00</a:t>
                      </a:r>
                      <a:r>
                        <a:rPr lang="it-IT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 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13208"/>
                  </a:ext>
                </a:extLst>
              </a:tr>
              <a:tr h="3305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2.730.314,00 €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078368"/>
                  </a:ext>
                </a:extLst>
              </a:tr>
            </a:tbl>
          </a:graphicData>
        </a:graphic>
      </p:graphicFrame>
      <p:sp>
        <p:nvSpPr>
          <p:cNvPr id="15" name="Rettangolo 14"/>
          <p:cNvSpPr/>
          <p:nvPr/>
        </p:nvSpPr>
        <p:spPr>
          <a:xfrm>
            <a:off x="611559" y="5704561"/>
            <a:ext cx="7560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 smtClean="0">
                <a:latin typeface="DecimaWERg"/>
              </a:rPr>
              <a:t>DECRETO DEL VICE PRESIDENTE n. 1937 del 6 ottobre 2022</a:t>
            </a:r>
            <a:r>
              <a:rPr lang="it-IT" sz="1600" dirty="0" smtClean="0">
                <a:latin typeface="DecimaWERg"/>
              </a:rPr>
              <a:t>: CONCESSIONE DEI FINANZIAMENTI AI BENEFICIARI</a:t>
            </a:r>
            <a:endParaRPr lang="it-IT" sz="1600" dirty="0">
              <a:latin typeface="DecimaWERg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6326" y="1051443"/>
            <a:ext cx="88931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400" b="1" dirty="0" smtClean="0">
                <a:solidFill>
                  <a:srgbClr val="C00000"/>
                </a:solidFill>
              </a:rPr>
              <a:t>PIANO DEI FINANZIAMENTI E TRASFERIMENTO DELLE RISORSE</a:t>
            </a:r>
            <a:endParaRPr lang="it-I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1453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791579" y="1563235"/>
            <a:ext cx="756084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 smtClean="0">
                <a:solidFill>
                  <a:schemeClr val="accent2">
                    <a:lumMod val="75000"/>
                  </a:schemeClr>
                </a:solidFill>
                <a:latin typeface="DecimaWERg"/>
              </a:rPr>
              <a:t>A – FINANZIAMENTO DIVISE E DPI </a:t>
            </a:r>
          </a:p>
          <a:p>
            <a:endParaRPr lang="it-IT" sz="1600" dirty="0">
              <a:latin typeface="DecimaWERg"/>
            </a:endParaRPr>
          </a:p>
          <a:p>
            <a:r>
              <a:rPr lang="it-IT" sz="1600" b="1" dirty="0" smtClean="0">
                <a:latin typeface="DecimaWERg"/>
              </a:rPr>
              <a:t>DECRETO </a:t>
            </a:r>
            <a:r>
              <a:rPr lang="it-IT" sz="1600" b="1" dirty="0">
                <a:latin typeface="DecimaWERg"/>
              </a:rPr>
              <a:t>DEL VICE PRESIDENTE n. </a:t>
            </a:r>
            <a:r>
              <a:rPr lang="it-IT" sz="1600" b="1" dirty="0" smtClean="0">
                <a:latin typeface="DecimaWERg"/>
              </a:rPr>
              <a:t>2104 </a:t>
            </a:r>
            <a:r>
              <a:rPr lang="it-IT" sz="1600" b="1" dirty="0">
                <a:latin typeface="DecimaWERg"/>
              </a:rPr>
              <a:t>del </a:t>
            </a:r>
            <a:r>
              <a:rPr lang="it-IT" sz="1600" b="1" dirty="0" smtClean="0">
                <a:latin typeface="DecimaWERg"/>
              </a:rPr>
              <a:t>16 novembre </a:t>
            </a:r>
            <a:r>
              <a:rPr lang="it-IT" sz="1600" b="1" dirty="0">
                <a:latin typeface="DecimaWERg"/>
              </a:rPr>
              <a:t>2022</a:t>
            </a:r>
            <a:r>
              <a:rPr lang="it-IT" sz="1600" dirty="0">
                <a:latin typeface="DecimaWERg"/>
              </a:rPr>
              <a:t>: </a:t>
            </a:r>
          </a:p>
          <a:p>
            <a:pPr>
              <a:spcAft>
                <a:spcPts val="600"/>
              </a:spcAft>
            </a:pPr>
            <a:r>
              <a:rPr lang="it-IT" sz="1600" dirty="0" smtClean="0">
                <a:latin typeface="DecimaWERg"/>
              </a:rPr>
              <a:t>Integrazione del Decreto n. 1937/PC/2022: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600" dirty="0" smtClean="0">
                <a:latin typeface="DecimaWERg"/>
              </a:rPr>
              <a:t>Trasferimento risorse nel 2023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600" dirty="0" smtClean="0">
                <a:latin typeface="DecimaWERg"/>
              </a:rPr>
              <a:t>Ammissibili anche le spese sostenute dal 1 gennaio 2021 (sia Comuni che Associazioni di volontariato).</a:t>
            </a:r>
          </a:p>
          <a:p>
            <a:endParaRPr lang="it-IT" sz="1600" dirty="0">
              <a:latin typeface="DecimaWERg"/>
            </a:endParaRPr>
          </a:p>
          <a:p>
            <a:r>
              <a:rPr lang="it-IT" b="1" dirty="0" smtClean="0">
                <a:solidFill>
                  <a:srgbClr val="FF0000"/>
                </a:solidFill>
                <a:latin typeface="DecimaWERg"/>
              </a:rPr>
              <a:t>MODALITA’ DI TRASFERIMENTO DELLE RISORSE:</a:t>
            </a:r>
          </a:p>
          <a:p>
            <a:endParaRPr lang="it-IT" sz="1600" dirty="0">
              <a:latin typeface="DecimaWERg"/>
            </a:endParaRPr>
          </a:p>
          <a:p>
            <a:r>
              <a:rPr lang="it-IT" sz="1600" b="1" dirty="0" smtClean="0">
                <a:latin typeface="DecimaWERg"/>
              </a:rPr>
              <a:t>50% del contributo </a:t>
            </a:r>
            <a:r>
              <a:rPr lang="it-IT" sz="1600" dirty="0" smtClean="0">
                <a:latin typeface="DecimaWERg"/>
              </a:rPr>
              <a:t>=&gt; TRASFERITO A COMUNI E ASSOCIAZIONI </a:t>
            </a:r>
            <a:r>
              <a:rPr lang="it-IT" sz="1600" b="1" dirty="0" smtClean="0">
                <a:latin typeface="DecimaWERg"/>
              </a:rPr>
              <a:t>ENTRO FEBBRAIO 2023</a:t>
            </a:r>
          </a:p>
          <a:p>
            <a:endParaRPr lang="it-IT" sz="1600" dirty="0">
              <a:latin typeface="DecimaWERg"/>
            </a:endParaRPr>
          </a:p>
          <a:p>
            <a:r>
              <a:rPr lang="it-IT" sz="1600" b="1" dirty="0" smtClean="0">
                <a:latin typeface="DecimaWERg"/>
              </a:rPr>
              <a:t>DOPO 12 MESI </a:t>
            </a:r>
            <a:r>
              <a:rPr lang="it-IT" sz="1600" dirty="0" smtClean="0">
                <a:latin typeface="DecimaWERg"/>
              </a:rPr>
              <a:t>DA EROGAZIONE ACCONTO 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 IMPEGNATO ALMENTO 50% =&gt; SALDO</a:t>
            </a:r>
          </a:p>
          <a:p>
            <a:endParaRPr lang="it-IT" sz="1600" dirty="0">
              <a:latin typeface="DecimaWERg"/>
              <a:sym typeface="Wingdings" panose="05000000000000000000" pitchFamily="2" charset="2"/>
            </a:endParaRPr>
          </a:p>
          <a:p>
            <a:r>
              <a:rPr lang="it-IT" sz="1600" b="1" dirty="0" smtClean="0">
                <a:latin typeface="DecimaWERg"/>
              </a:rPr>
              <a:t>RENDICONTAZIONE</a:t>
            </a:r>
            <a:r>
              <a:rPr lang="it-IT" sz="1600" dirty="0" smtClean="0">
                <a:latin typeface="DecimaWERg"/>
              </a:rPr>
              <a:t> =&gt; ENTRO 4 ANNI DALLA DATA DI CONCESSIONE</a:t>
            </a:r>
          </a:p>
          <a:p>
            <a:r>
              <a:rPr lang="it-IT" sz="2000" dirty="0" smtClean="0">
                <a:latin typeface="DecimaWERg"/>
              </a:rPr>
              <a:t>=&gt; </a:t>
            </a:r>
            <a:r>
              <a:rPr lang="it-IT" sz="2000" b="1" dirty="0" smtClean="0">
                <a:solidFill>
                  <a:srgbClr val="FF0000"/>
                </a:solidFill>
                <a:latin typeface="DecimaWERg"/>
              </a:rPr>
              <a:t>6 ottobre 2026</a:t>
            </a:r>
            <a:r>
              <a:rPr lang="it-IT" sz="1600" dirty="0" smtClean="0">
                <a:solidFill>
                  <a:srgbClr val="FF0000"/>
                </a:solidFill>
                <a:latin typeface="DecimaWERg"/>
              </a:rPr>
              <a:t> </a:t>
            </a:r>
            <a:r>
              <a:rPr lang="it-IT" sz="1600" dirty="0" smtClean="0">
                <a:latin typeface="DecimaWERg"/>
              </a:rPr>
              <a:t>– prorogabile di 1 ANNO.</a:t>
            </a:r>
            <a:endParaRPr lang="it-IT" sz="1600" dirty="0">
              <a:latin typeface="DecimaWERg"/>
            </a:endParaRPr>
          </a:p>
          <a:p>
            <a:endParaRPr lang="it-IT" sz="1600" dirty="0" smtClean="0">
              <a:latin typeface="DecimaWERg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1" y="681776"/>
            <a:ext cx="88931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400" b="1" dirty="0" smtClean="0">
                <a:solidFill>
                  <a:srgbClr val="C00000"/>
                </a:solidFill>
              </a:rPr>
              <a:t>PIANO DEI FINANZIAMENTI E TRASFERIMENTO DELLE RISORSE</a:t>
            </a:r>
            <a:endParaRPr lang="it-I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963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721292" y="1943935"/>
            <a:ext cx="756084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 smtClean="0">
                <a:solidFill>
                  <a:schemeClr val="accent5">
                    <a:lumMod val="75000"/>
                  </a:schemeClr>
                </a:solidFill>
                <a:latin typeface="DecimaWERg"/>
              </a:rPr>
              <a:t>B1 e C – FINANZIAMENTO MEZZI E ATTREZZATURE</a:t>
            </a:r>
          </a:p>
          <a:p>
            <a:endParaRPr lang="it-IT" sz="1600" dirty="0">
              <a:latin typeface="DecimaWERg"/>
            </a:endParaRPr>
          </a:p>
          <a:p>
            <a:r>
              <a:rPr lang="it-IT" sz="1600" b="1" dirty="0" smtClean="0">
                <a:latin typeface="DecimaWERg"/>
              </a:rPr>
              <a:t>DELIBERA DI GIUNTA n. 1601 del 28 ottobre 2022 </a:t>
            </a:r>
            <a:r>
              <a:rPr lang="it-IT" sz="1600" dirty="0" smtClean="0">
                <a:latin typeface="DecimaWERg"/>
              </a:rPr>
              <a:t>=&gt; APPROVATO IL RIPARTO DELLE RISORSE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721292" y="5311886"/>
            <a:ext cx="78831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 smtClean="0">
                <a:latin typeface="DecimaWERg"/>
              </a:rPr>
              <a:t>DECRETO DEL VICE PRESIDENTE n. 2105 del 16 novembre 2022</a:t>
            </a:r>
            <a:r>
              <a:rPr lang="it-IT" sz="1600" dirty="0" smtClean="0">
                <a:latin typeface="DecimaWERg"/>
              </a:rPr>
              <a:t>: CONCESSIONE DEI FINANZIAMENTI AI BENEFICIARI </a:t>
            </a:r>
          </a:p>
          <a:p>
            <a:r>
              <a:rPr lang="it-IT" sz="1600" dirty="0" smtClean="0">
                <a:latin typeface="DecimaWERg"/>
              </a:rPr>
              <a:t>(esclusi i corsi per le patenti e i beneficiari Associazioni =&gt; DGR del 3 febbraio 2023)</a:t>
            </a:r>
            <a:endParaRPr lang="it-IT" sz="1600" dirty="0">
              <a:latin typeface="DecimaWERg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/>
          </p:nvPr>
        </p:nvGraphicFramePr>
        <p:xfrm>
          <a:off x="1260327" y="3290906"/>
          <a:ext cx="5760640" cy="1671530"/>
        </p:xfrm>
        <a:graphic>
          <a:graphicData uri="http://schemas.openxmlformats.org/drawingml/2006/table">
            <a:tbl>
              <a:tblPr firstRow="1" firstCol="1" bandRow="1"/>
              <a:tblGrid>
                <a:gridCol w="3613888">
                  <a:extLst>
                    <a:ext uri="{9D8B030D-6E8A-4147-A177-3AD203B41FA5}">
                      <a16:colId xmlns:a16="http://schemas.microsoft.com/office/drawing/2014/main" val="2510545525"/>
                    </a:ext>
                  </a:extLst>
                </a:gridCol>
                <a:gridCol w="2146752">
                  <a:extLst>
                    <a:ext uri="{9D8B030D-6E8A-4147-A177-3AD203B41FA5}">
                      <a16:colId xmlns:a16="http://schemas.microsoft.com/office/drawing/2014/main" val="1369246615"/>
                    </a:ext>
                  </a:extLst>
                </a:gridCol>
              </a:tblGrid>
              <a:tr h="3572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VOCE PIANO FINANZIAMENTI</a:t>
                      </a:r>
                      <a:endParaRPr lang="it-IT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IMPORTO</a:t>
                      </a:r>
                      <a:endParaRPr lang="it-IT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052642"/>
                  </a:ext>
                </a:extLst>
              </a:tr>
              <a:tr h="2997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B1 SOSTITUZIONE MEZZI VETUSTI</a:t>
                      </a:r>
                      <a:endParaRPr lang="it-IT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1.208.739,42€</a:t>
                      </a:r>
                      <a:endParaRPr lang="it-IT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905924"/>
                  </a:ext>
                </a:extLst>
              </a:tr>
              <a:tr h="683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 NUOVE DOTAZIONI DI VEICOLI E ATTREZZATURE SPECIALI</a:t>
                      </a:r>
                      <a:endParaRPr lang="it-IT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3.804.024,08 € </a:t>
                      </a:r>
                      <a:endParaRPr lang="it-IT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949899"/>
                  </a:ext>
                </a:extLst>
              </a:tr>
              <a:tr h="3261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it-IT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5.012.763,50 €</a:t>
                      </a:r>
                      <a:endParaRPr lang="it-IT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36190"/>
                  </a:ext>
                </a:extLst>
              </a:tr>
            </a:tbl>
          </a:graphicData>
        </a:graphic>
      </p:graphicFrame>
      <p:sp>
        <p:nvSpPr>
          <p:cNvPr id="16" name="Rettangolo 15"/>
          <p:cNvSpPr/>
          <p:nvPr/>
        </p:nvSpPr>
        <p:spPr>
          <a:xfrm>
            <a:off x="1" y="681776"/>
            <a:ext cx="88931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400" b="1" dirty="0" smtClean="0">
                <a:solidFill>
                  <a:srgbClr val="C00000"/>
                </a:solidFill>
              </a:rPr>
              <a:t>PIANO DEI FINANZIAMENTI E TRASFERIMENTO DELLE RISORSE</a:t>
            </a:r>
            <a:endParaRPr lang="it-I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4867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11560" y="1662430"/>
            <a:ext cx="7740861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>
                <a:solidFill>
                  <a:schemeClr val="accent5">
                    <a:lumMod val="75000"/>
                  </a:schemeClr>
                </a:solidFill>
                <a:latin typeface="DecimaWERg"/>
              </a:rPr>
              <a:t>B1 e C – FINANZIAMENTO MEZZI E ATTREZZATURE</a:t>
            </a:r>
          </a:p>
          <a:p>
            <a:endParaRPr lang="it-IT" sz="1600" dirty="0">
              <a:latin typeface="DecimaWERg"/>
            </a:endParaRPr>
          </a:p>
          <a:p>
            <a:r>
              <a:rPr lang="it-IT" b="1" dirty="0" smtClean="0">
                <a:solidFill>
                  <a:srgbClr val="FF0000"/>
                </a:solidFill>
                <a:latin typeface="DecimaWERg"/>
              </a:rPr>
              <a:t>MODALITA’ DI TRASFERIMENTO DELLE RISORSE:</a:t>
            </a:r>
          </a:p>
          <a:p>
            <a:endParaRPr lang="it-IT" sz="1600" dirty="0" smtClean="0">
              <a:latin typeface="DecimaWERg"/>
            </a:endParaRPr>
          </a:p>
          <a:p>
            <a:r>
              <a:rPr lang="it-IT" sz="2000" b="1" dirty="0" smtClean="0">
                <a:solidFill>
                  <a:srgbClr val="008000"/>
                </a:solidFill>
                <a:latin typeface="DecimaWERg"/>
              </a:rPr>
              <a:t>B1 – SOSTITUZIONE MEZZI VETUSTI</a:t>
            </a:r>
            <a:endParaRPr lang="it-IT" sz="2000" b="1" dirty="0">
              <a:solidFill>
                <a:srgbClr val="008000"/>
              </a:solidFill>
              <a:latin typeface="DecimaWERg"/>
            </a:endParaRPr>
          </a:p>
          <a:p>
            <a:endParaRPr lang="it-IT" sz="1600" b="1" dirty="0" smtClean="0">
              <a:latin typeface="DecimaWERg"/>
            </a:endParaRPr>
          </a:p>
          <a:p>
            <a:r>
              <a:rPr lang="it-IT" sz="2000" b="1" dirty="0" smtClean="0">
                <a:latin typeface="DecimaWERg"/>
              </a:rPr>
              <a:t>100% del contributo </a:t>
            </a:r>
            <a:r>
              <a:rPr lang="it-IT" sz="2000" dirty="0" smtClean="0">
                <a:latin typeface="DecimaWERg"/>
              </a:rPr>
              <a:t>=&gt; </a:t>
            </a:r>
            <a:r>
              <a:rPr lang="it-IT" sz="2000" dirty="0">
                <a:latin typeface="DecimaWERg"/>
              </a:rPr>
              <a:t>TRASFERITO A COMUNI E ASSOCIAZIONI </a:t>
            </a:r>
            <a:r>
              <a:rPr lang="it-IT" sz="2000" b="1" dirty="0">
                <a:latin typeface="DecimaWERg"/>
              </a:rPr>
              <a:t>ENTRO FEBBRAIO </a:t>
            </a:r>
            <a:r>
              <a:rPr lang="it-IT" sz="2000" b="1" dirty="0" smtClean="0">
                <a:latin typeface="DecimaWERg"/>
              </a:rPr>
              <a:t>2023</a:t>
            </a:r>
          </a:p>
          <a:p>
            <a:endParaRPr lang="it-IT" sz="2000" b="1" dirty="0">
              <a:latin typeface="DecimaWERg"/>
            </a:endParaRPr>
          </a:p>
          <a:p>
            <a:r>
              <a:rPr lang="it-IT" sz="2000" b="1" dirty="0">
                <a:solidFill>
                  <a:srgbClr val="7030A0"/>
                </a:solidFill>
                <a:latin typeface="DecimaWERg"/>
                <a:sym typeface="Wingdings" panose="05000000000000000000" pitchFamily="2" charset="2"/>
              </a:rPr>
              <a:t>PENA LA </a:t>
            </a:r>
            <a:r>
              <a:rPr lang="it-IT" sz="2000" b="1" dirty="0" smtClean="0">
                <a:solidFill>
                  <a:srgbClr val="7030A0"/>
                </a:solidFill>
                <a:latin typeface="DecimaWERg"/>
                <a:sym typeface="Wingdings" panose="05000000000000000000" pitchFamily="2" charset="2"/>
              </a:rPr>
              <a:t>REVOCA  </a:t>
            </a:r>
            <a:r>
              <a:rPr lang="it-IT" sz="2000" dirty="0" smtClean="0">
                <a:latin typeface="DecimaWERg"/>
                <a:sym typeface="Wingdings" panose="05000000000000000000" pitchFamily="2" charset="2"/>
              </a:rPr>
              <a:t>IMPEGNATO 100% &lt; 12 mesi dalla concessione </a:t>
            </a:r>
          </a:p>
          <a:p>
            <a:r>
              <a:rPr lang="it-IT" sz="2000" dirty="0" smtClean="0">
                <a:latin typeface="DecimaWERg"/>
                <a:sym typeface="Wingdings" panose="05000000000000000000" pitchFamily="2" charset="2"/>
              </a:rPr>
              <a:t>=&gt; </a:t>
            </a:r>
            <a:r>
              <a:rPr lang="it-IT" sz="2000" b="1" dirty="0" smtClean="0">
                <a:solidFill>
                  <a:srgbClr val="FF0000"/>
                </a:solidFill>
                <a:latin typeface="DecimaWERg"/>
                <a:sym typeface="Wingdings" panose="05000000000000000000" pitchFamily="2" charset="2"/>
              </a:rPr>
              <a:t>&lt;</a:t>
            </a:r>
            <a:r>
              <a:rPr lang="it-IT" sz="2000" dirty="0" smtClean="0">
                <a:latin typeface="DecimaWERg"/>
                <a:sym typeface="Wingdings" panose="05000000000000000000" pitchFamily="2" charset="2"/>
              </a:rPr>
              <a:t> </a:t>
            </a:r>
            <a:r>
              <a:rPr lang="it-IT" sz="2000" b="1" dirty="0" smtClean="0">
                <a:solidFill>
                  <a:srgbClr val="FF0000"/>
                </a:solidFill>
                <a:latin typeface="DecimaWERg"/>
                <a:sym typeface="Wingdings" panose="05000000000000000000" pitchFamily="2" charset="2"/>
              </a:rPr>
              <a:t>16 novembre 2023</a:t>
            </a:r>
            <a:r>
              <a:rPr lang="it-IT" sz="2000" dirty="0">
                <a:latin typeface="DecimaWERg"/>
                <a:sym typeface="Wingdings" panose="05000000000000000000" pitchFamily="2" charset="2"/>
              </a:rPr>
              <a:t> </a:t>
            </a:r>
            <a:r>
              <a:rPr lang="it-IT" sz="2000" dirty="0" smtClean="0">
                <a:latin typeface="DecimaWERg"/>
                <a:sym typeface="Wingdings" panose="05000000000000000000" pitchFamily="2" charset="2"/>
              </a:rPr>
              <a:t>– 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prorogabile al </a:t>
            </a:r>
            <a:r>
              <a:rPr lang="it-IT" sz="1600" dirty="0" err="1" smtClean="0">
                <a:latin typeface="DecimaWERg"/>
                <a:sym typeface="Wingdings" panose="05000000000000000000" pitchFamily="2" charset="2"/>
              </a:rPr>
              <a:t>max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 6 mesi</a:t>
            </a:r>
          </a:p>
          <a:p>
            <a:pPr marL="171450" indent="-171450">
              <a:buFont typeface="Wingdings" panose="05000000000000000000" pitchFamily="2" charset="2"/>
              <a:buChar char="ó"/>
            </a:pPr>
            <a:endParaRPr lang="it-IT" sz="2000" dirty="0">
              <a:latin typeface="DecimaWERg"/>
              <a:sym typeface="Wingdings" panose="05000000000000000000" pitchFamily="2" charset="2"/>
            </a:endParaRPr>
          </a:p>
          <a:p>
            <a:r>
              <a:rPr lang="it-IT" sz="2000" b="1" dirty="0" smtClean="0">
                <a:solidFill>
                  <a:srgbClr val="7030A0"/>
                </a:solidFill>
                <a:latin typeface="DecimaWERg"/>
                <a:sym typeface="Wingdings" panose="05000000000000000000" pitchFamily="2" charset="2"/>
              </a:rPr>
              <a:t>RENDICONTO &lt; 2 ANNI DALLA DATA DI CONCESSIONE </a:t>
            </a:r>
          </a:p>
          <a:p>
            <a:r>
              <a:rPr lang="it-IT" sz="2000" dirty="0">
                <a:latin typeface="DecimaWERg"/>
                <a:sym typeface="Wingdings" panose="05000000000000000000" pitchFamily="2" charset="2"/>
              </a:rPr>
              <a:t>=&gt; </a:t>
            </a:r>
            <a:r>
              <a:rPr lang="it-IT" sz="2000" b="1" dirty="0">
                <a:solidFill>
                  <a:srgbClr val="FF0000"/>
                </a:solidFill>
                <a:latin typeface="DecimaWERg"/>
                <a:sym typeface="Wingdings" panose="05000000000000000000" pitchFamily="2" charset="2"/>
              </a:rPr>
              <a:t>&lt;</a:t>
            </a:r>
            <a:r>
              <a:rPr lang="it-IT" sz="2000" dirty="0">
                <a:latin typeface="DecimaWERg"/>
                <a:sym typeface="Wingdings" panose="05000000000000000000" pitchFamily="2" charset="2"/>
              </a:rPr>
              <a:t> </a:t>
            </a:r>
            <a:r>
              <a:rPr lang="it-IT" sz="2000" b="1" dirty="0">
                <a:solidFill>
                  <a:srgbClr val="FF0000"/>
                </a:solidFill>
                <a:latin typeface="DecimaWERg"/>
                <a:sym typeface="Wingdings" panose="05000000000000000000" pitchFamily="2" charset="2"/>
              </a:rPr>
              <a:t>16 novembre </a:t>
            </a:r>
            <a:r>
              <a:rPr lang="it-IT" sz="2000" b="1" dirty="0" smtClean="0">
                <a:solidFill>
                  <a:srgbClr val="FF0000"/>
                </a:solidFill>
                <a:latin typeface="DecimaWERg"/>
                <a:sym typeface="Wingdings" panose="05000000000000000000" pitchFamily="2" charset="2"/>
              </a:rPr>
              <a:t>2024</a:t>
            </a:r>
            <a:r>
              <a:rPr lang="it-IT" sz="2000" dirty="0" smtClean="0">
                <a:latin typeface="DecimaWERg"/>
                <a:sym typeface="Wingdings" panose="05000000000000000000" pitchFamily="2" charset="2"/>
              </a:rPr>
              <a:t> </a:t>
            </a:r>
            <a:r>
              <a:rPr lang="it-IT" sz="2000" dirty="0">
                <a:latin typeface="DecimaWERg"/>
                <a:sym typeface="Wingdings" panose="05000000000000000000" pitchFamily="2" charset="2"/>
              </a:rPr>
              <a:t>– </a:t>
            </a:r>
            <a:r>
              <a:rPr lang="it-IT" sz="1600" dirty="0">
                <a:latin typeface="DecimaWERg"/>
                <a:sym typeface="Wingdings" panose="05000000000000000000" pitchFamily="2" charset="2"/>
              </a:rPr>
              <a:t>prorogabile al </a:t>
            </a:r>
            <a:r>
              <a:rPr lang="it-IT" sz="1600" dirty="0" err="1">
                <a:latin typeface="DecimaWERg"/>
                <a:sym typeface="Wingdings" panose="05000000000000000000" pitchFamily="2" charset="2"/>
              </a:rPr>
              <a:t>max</a:t>
            </a:r>
            <a:r>
              <a:rPr lang="it-IT" sz="1600" dirty="0">
                <a:latin typeface="DecimaWERg"/>
                <a:sym typeface="Wingdings" panose="05000000000000000000" pitchFamily="2" charset="2"/>
              </a:rPr>
              <a:t> 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12 mesi</a:t>
            </a:r>
            <a:endParaRPr lang="it-IT" sz="1600" dirty="0">
              <a:latin typeface="DecimaWERg"/>
              <a:sym typeface="Wingdings" panose="05000000000000000000" pitchFamily="2" charset="2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" y="681776"/>
            <a:ext cx="88931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400" b="1" dirty="0" smtClean="0">
                <a:solidFill>
                  <a:srgbClr val="C00000"/>
                </a:solidFill>
              </a:rPr>
              <a:t>PIANO DEI FINANZIAMENTI E TRASFERIMENTO DELLE RISORSE</a:t>
            </a:r>
            <a:endParaRPr lang="it-I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2803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99317" y="1112852"/>
            <a:ext cx="792087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>
                <a:solidFill>
                  <a:schemeClr val="accent5">
                    <a:lumMod val="75000"/>
                  </a:schemeClr>
                </a:solidFill>
                <a:latin typeface="DecimaWERg"/>
              </a:rPr>
              <a:t>B1 e C – FINANZIAMENTO MEZZI E ATTREZZATURE</a:t>
            </a:r>
          </a:p>
          <a:p>
            <a:endParaRPr lang="it-IT" sz="1600" dirty="0">
              <a:latin typeface="DecimaWERg"/>
            </a:endParaRPr>
          </a:p>
          <a:p>
            <a:r>
              <a:rPr lang="it-IT" b="1" dirty="0" smtClean="0">
                <a:solidFill>
                  <a:srgbClr val="FF0000"/>
                </a:solidFill>
                <a:latin typeface="DecimaWERg"/>
              </a:rPr>
              <a:t>MODALITA’ DI TRASFERIMENTO DELLE RISORSE:</a:t>
            </a:r>
          </a:p>
          <a:p>
            <a:endParaRPr lang="it-IT" sz="800" dirty="0" smtClean="0">
              <a:latin typeface="DecimaWERg"/>
            </a:endParaRPr>
          </a:p>
          <a:p>
            <a:r>
              <a:rPr lang="it-IT" sz="2000" b="1" dirty="0" smtClean="0">
                <a:solidFill>
                  <a:srgbClr val="008000"/>
                </a:solidFill>
                <a:latin typeface="DecimaWERg"/>
              </a:rPr>
              <a:t>C – NUOVE DOTAZIONI DI VEICOLI E ATTREZZATURE SPECIALI</a:t>
            </a:r>
            <a:endParaRPr lang="it-IT" sz="2000" b="1" dirty="0">
              <a:solidFill>
                <a:srgbClr val="008000"/>
              </a:solidFill>
              <a:latin typeface="DecimaWERg"/>
            </a:endParaRPr>
          </a:p>
          <a:p>
            <a:endParaRPr lang="it-IT" sz="800" b="1" dirty="0" smtClean="0">
              <a:latin typeface="DecimaWERg"/>
            </a:endParaRPr>
          </a:p>
          <a:p>
            <a:r>
              <a:rPr lang="it-IT" sz="1600" b="1" dirty="0" smtClean="0">
                <a:latin typeface="DecimaWERg"/>
              </a:rPr>
              <a:t>100% del contributo </a:t>
            </a:r>
            <a:r>
              <a:rPr lang="it-IT" sz="1600" dirty="0" smtClean="0">
                <a:latin typeface="DecimaWERg"/>
              </a:rPr>
              <a:t>=&gt;</a:t>
            </a:r>
            <a:r>
              <a:rPr lang="it-IT" sz="1600" b="1" dirty="0" smtClean="0">
                <a:latin typeface="DecimaWERg"/>
              </a:rPr>
              <a:t> </a:t>
            </a:r>
            <a:r>
              <a:rPr lang="it-IT" sz="1600" dirty="0" smtClean="0">
                <a:latin typeface="DecimaWERg"/>
              </a:rPr>
              <a:t>TRASFERITO A SEGUITO DI FIRMA DELLA CONVENZIONE</a:t>
            </a:r>
          </a:p>
          <a:p>
            <a:endParaRPr lang="it-IT" sz="1600" b="1" dirty="0" smtClean="0">
              <a:latin typeface="DecimaWERg"/>
            </a:endParaRPr>
          </a:p>
          <a:p>
            <a:r>
              <a:rPr lang="it-IT" sz="1600" b="1" dirty="0" smtClean="0">
                <a:latin typeface="DecimaWERg"/>
              </a:rPr>
              <a:t>ENTRO FEBBRAIO 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=&gt; TRASFERIMENTO RISORSE AI COMUNI CON CUI E’ STATA PERFEZIONATA LA CONVENZIONE ENTRO IL 31 GENNAIO 2023. </a:t>
            </a:r>
          </a:p>
          <a:p>
            <a:r>
              <a:rPr lang="it-IT" sz="1600" b="1" dirty="0" smtClean="0">
                <a:latin typeface="DecimaWERg"/>
                <a:sym typeface="Wingdings" panose="05000000000000000000" pitchFamily="2" charset="2"/>
              </a:rPr>
              <a:t>ENTRO MARZO 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=&gt; COMPLETAMENTO DEL TRASFERIMENTO RISORSE</a:t>
            </a:r>
          </a:p>
          <a:p>
            <a:endParaRPr lang="it-IT" sz="800" dirty="0">
              <a:latin typeface="DecimaWERg"/>
              <a:sym typeface="Wingdings" panose="05000000000000000000" pitchFamily="2" charset="2"/>
            </a:endParaRPr>
          </a:p>
          <a:p>
            <a:r>
              <a:rPr lang="it-IT" sz="1600" b="1" dirty="0" smtClean="0">
                <a:solidFill>
                  <a:srgbClr val="7030A0"/>
                </a:solidFill>
                <a:latin typeface="DecimaWERg"/>
                <a:sym typeface="Wingdings" panose="05000000000000000000" pitchFamily="2" charset="2"/>
              </a:rPr>
              <a:t>PENA LA REVOCA, INSERIRE IN PORTALE web PCR ENTRO 18 MESI DA CONCESSIONE =&gt; entro il </a:t>
            </a:r>
            <a:r>
              <a:rPr lang="it-IT" b="1" dirty="0" smtClean="0">
                <a:solidFill>
                  <a:srgbClr val="7030A0"/>
                </a:solidFill>
                <a:latin typeface="DecimaWERg"/>
                <a:sym typeface="Wingdings" panose="05000000000000000000" pitchFamily="2" charset="2"/>
              </a:rPr>
              <a:t>16 MAGGIO 2024</a:t>
            </a:r>
            <a:r>
              <a:rPr lang="it-IT" sz="1600" b="1" dirty="0" smtClean="0">
                <a:solidFill>
                  <a:srgbClr val="7030A0"/>
                </a:solidFill>
                <a:latin typeface="DecimaWERg"/>
                <a:sym typeface="Wingdings" panose="05000000000000000000" pitchFamily="2" charset="2"/>
              </a:rPr>
              <a:t> 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(prorogabile </a:t>
            </a:r>
            <a:r>
              <a:rPr lang="it-IT" sz="1600" dirty="0" err="1" smtClean="0">
                <a:latin typeface="DecimaWERg"/>
                <a:sym typeface="Wingdings" panose="05000000000000000000" pitchFamily="2" charset="2"/>
              </a:rPr>
              <a:t>max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 6 mesi)</a:t>
            </a:r>
            <a:r>
              <a:rPr lang="it-IT" sz="1600" b="1" dirty="0" smtClean="0">
                <a:latin typeface="DecimaWERg"/>
                <a:sym typeface="Wingdings" panose="05000000000000000000" pitchFamily="2" charset="2"/>
              </a:rPr>
              <a:t>:</a:t>
            </a:r>
            <a:endParaRPr lang="it-IT" sz="1600" b="1" dirty="0" smtClean="0">
              <a:solidFill>
                <a:srgbClr val="7030A0"/>
              </a:solidFill>
              <a:latin typeface="DecimaWERg"/>
              <a:sym typeface="Wingdings" panose="05000000000000000000" pitchFamily="2" charset="2"/>
            </a:endParaRPr>
          </a:p>
          <a:p>
            <a:r>
              <a:rPr lang="it-IT" sz="1600" dirty="0">
                <a:latin typeface="DecimaWERg"/>
                <a:sym typeface="Wingdings" panose="05000000000000000000" pitchFamily="2" charset="2"/>
              </a:rPr>
              <a:t> 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- provvedimento di impegno;</a:t>
            </a:r>
          </a:p>
          <a:p>
            <a:pPr>
              <a:spcAft>
                <a:spcPts val="600"/>
              </a:spcAft>
            </a:pPr>
            <a:r>
              <a:rPr lang="it-IT" sz="1600" dirty="0">
                <a:latin typeface="DecimaWERg"/>
                <a:sym typeface="Wingdings" panose="05000000000000000000" pitchFamily="2" charset="2"/>
              </a:rPr>
              <a:t> 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- indicazione del fornitore</a:t>
            </a:r>
          </a:p>
          <a:p>
            <a:pPr>
              <a:spcAft>
                <a:spcPts val="600"/>
              </a:spcAft>
            </a:pPr>
            <a:r>
              <a:rPr lang="it-IT" sz="1600" b="1" dirty="0" smtClean="0">
                <a:solidFill>
                  <a:srgbClr val="7030A0"/>
                </a:solidFill>
                <a:latin typeface="DecimaWERg"/>
                <a:sym typeface="Wingdings" panose="05000000000000000000" pitchFamily="2" charset="2"/>
              </a:rPr>
              <a:t>STIPULA DEL CONTRATTO DI COMODATO  MEZZO E’ STATO ACQUISITO</a:t>
            </a:r>
          </a:p>
          <a:p>
            <a:r>
              <a:rPr lang="it-IT" sz="1600" b="1" dirty="0" smtClean="0">
                <a:solidFill>
                  <a:srgbClr val="7030A0"/>
                </a:solidFill>
                <a:latin typeface="DecimaWERg"/>
                <a:sym typeface="Wingdings" panose="05000000000000000000" pitchFamily="2" charset="2"/>
              </a:rPr>
              <a:t>RENDICONTO =&gt; 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ENTRO 3 ANNI DA CONCESSIONE (</a:t>
            </a:r>
            <a:r>
              <a:rPr lang="it-IT" sz="2000" b="1" dirty="0" smtClean="0">
                <a:latin typeface="DecimaWERg"/>
                <a:sym typeface="Wingdings" panose="05000000000000000000" pitchFamily="2" charset="2"/>
              </a:rPr>
              <a:t>16 NOVEMBRE 2025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)</a:t>
            </a:r>
          </a:p>
          <a:p>
            <a:pPr>
              <a:spcAft>
                <a:spcPts val="600"/>
              </a:spcAft>
            </a:pP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(prorogabile al </a:t>
            </a:r>
            <a:r>
              <a:rPr lang="it-IT" sz="1600" dirty="0" err="1" smtClean="0">
                <a:latin typeface="DecimaWERg"/>
                <a:sym typeface="Wingdings" panose="05000000000000000000" pitchFamily="2" charset="2"/>
              </a:rPr>
              <a:t>max</a:t>
            </a:r>
            <a:r>
              <a:rPr lang="it-IT" sz="1600" dirty="0" smtClean="0">
                <a:latin typeface="DecimaWERg"/>
                <a:sym typeface="Wingdings" panose="05000000000000000000" pitchFamily="2" charset="2"/>
              </a:rPr>
              <a:t> 12 mesi)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1" y="292850"/>
            <a:ext cx="88931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400" b="1" dirty="0" smtClean="0">
                <a:solidFill>
                  <a:srgbClr val="C00000"/>
                </a:solidFill>
              </a:rPr>
              <a:t>PIANO DEI FINANZIAMENTI E TRASFERIMENTO DELLE RISORSE</a:t>
            </a:r>
            <a:endParaRPr lang="it-I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25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250825" y="304800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836712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89317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1" name="Rectangle 1046"/>
          <p:cNvSpPr>
            <a:spLocks noGrp="1" noChangeArrowheads="1"/>
          </p:cNvSpPr>
          <p:nvPr>
            <p:ph type="ctrTitle"/>
          </p:nvPr>
        </p:nvSpPr>
        <p:spPr>
          <a:xfrm>
            <a:off x="899592" y="2809666"/>
            <a:ext cx="6048672" cy="748920"/>
          </a:xfrm>
        </p:spPr>
        <p:txBody>
          <a:bodyPr>
            <a:normAutofit fontScale="90000"/>
          </a:bodyPr>
          <a:lstStyle/>
          <a:p>
            <a:r>
              <a:rPr lang="en-US" altLang="it-IT" sz="4900" dirty="0" smtClean="0">
                <a:solidFill>
                  <a:schemeClr val="tx1"/>
                </a:solidFill>
                <a:ea typeface="SimSun"/>
                <a:cs typeface="Calibri" panose="020F0502020204030204" pitchFamily="34" charset="0"/>
              </a:rPr>
              <a:t>Grazie per l’attenzione</a:t>
            </a:r>
            <a:endParaRPr lang="it-IT" altLang="it-IT" sz="2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SimSun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603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53203" y="616016"/>
            <a:ext cx="797488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it-IT" sz="4800" dirty="0" smtClean="0"/>
              <a:t>A - FORMAZIONE</a:t>
            </a:r>
          </a:p>
          <a:p>
            <a:pPr lvl="2"/>
            <a:endParaRPr lang="it-IT" sz="4800" dirty="0" smtClean="0"/>
          </a:p>
          <a:p>
            <a:pPr lvl="2"/>
            <a:r>
              <a:rPr lang="it-IT" sz="4800" dirty="0" smtClean="0"/>
              <a:t>B - CAMPI SCUOLA</a:t>
            </a:r>
          </a:p>
          <a:p>
            <a:pPr lvl="2"/>
            <a:endParaRPr lang="it-IT" sz="4800" dirty="0" smtClean="0"/>
          </a:p>
          <a:p>
            <a:pPr lvl="2"/>
            <a:r>
              <a:rPr lang="it-IT" sz="4800" dirty="0" smtClean="0"/>
              <a:t>C - PROGETTO DAE</a:t>
            </a:r>
          </a:p>
          <a:p>
            <a:pPr lvl="2"/>
            <a:endParaRPr lang="it-IT" sz="4800" dirty="0" smtClean="0"/>
          </a:p>
          <a:p>
            <a:pPr lvl="2"/>
            <a:r>
              <a:rPr lang="it-IT" sz="4800" dirty="0" smtClean="0"/>
              <a:t>D – RISORSE FINANZIARIE</a:t>
            </a:r>
          </a:p>
          <a:p>
            <a:pPr algn="ctr"/>
            <a:endParaRPr lang="it-IT" sz="1600" dirty="0"/>
          </a:p>
          <a:p>
            <a:pPr algn="ctr"/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4270067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539552" y="1100545"/>
            <a:ext cx="726175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1400" dirty="0"/>
          </a:p>
          <a:p>
            <a:endParaRPr lang="it-IT" sz="1600" dirty="0" smtClean="0"/>
          </a:p>
          <a:p>
            <a:r>
              <a:rPr lang="it-IT" sz="2400" b="1" dirty="0" smtClean="0"/>
              <a:t>RIVISITAZIONE FORMAZIONE  DI BASE E CONTINUA</a:t>
            </a:r>
          </a:p>
          <a:p>
            <a:r>
              <a:rPr lang="it-IT" sz="2400" b="1" dirty="0" smtClean="0"/>
              <a:t> </a:t>
            </a:r>
          </a:p>
          <a:p>
            <a:r>
              <a:rPr lang="it-IT" sz="1600" dirty="0" smtClean="0"/>
              <a:t>A regime, dopo approvazione nuovo Regolamento GC: </a:t>
            </a:r>
          </a:p>
          <a:p>
            <a:r>
              <a:rPr lang="it-IT" sz="1600" dirty="0" smtClean="0"/>
              <a:t>(invia di anticipo per test efficacia </a:t>
            </a:r>
            <a:r>
              <a:rPr lang="it-IT" sz="1600" dirty="0" err="1" smtClean="0"/>
              <a:t>gia’</a:t>
            </a:r>
            <a:r>
              <a:rPr lang="it-IT" sz="1600" dirty="0" smtClean="0"/>
              <a:t> dal 2023, con riconoscimento retroattivo ai fini del rispetto dell’impianto del NUOVO regolamento GC)</a:t>
            </a:r>
          </a:p>
          <a:p>
            <a:endParaRPr lang="it-IT" sz="1600" b="1" dirty="0" smtClean="0">
              <a:solidFill>
                <a:srgbClr val="FF0000"/>
              </a:solidFill>
            </a:endParaRPr>
          </a:p>
          <a:p>
            <a:r>
              <a:rPr lang="it-IT" sz="1600" b="1" dirty="0" smtClean="0">
                <a:solidFill>
                  <a:srgbClr val="FF0000"/>
                </a:solidFill>
              </a:rPr>
              <a:t>FORMAZIONE INIZIALE (CORSO BASE) + FORMAZIONE CONTINUA (AGGIORNAMENTO ANNUALE) PER: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b="1" dirty="0" smtClean="0">
                <a:solidFill>
                  <a:srgbClr val="FF0000"/>
                </a:solidFill>
              </a:rPr>
              <a:t>COORDINATORI  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b="1" dirty="0" smtClean="0">
                <a:solidFill>
                  <a:srgbClr val="FF0000"/>
                </a:solidFill>
              </a:rPr>
              <a:t>CAPISQUADRA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b="1" dirty="0" smtClean="0">
                <a:solidFill>
                  <a:srgbClr val="FF0000"/>
                </a:solidFill>
              </a:rPr>
              <a:t>PRESIDENTI DI ASSOCIAZIONI CONVENZIONATE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 smtClean="0"/>
              <a:t>Per </a:t>
            </a:r>
            <a:r>
              <a:rPr lang="it-IT" sz="1600" b="1" dirty="0" smtClean="0">
                <a:solidFill>
                  <a:srgbClr val="FF0000"/>
                </a:solidFill>
              </a:rPr>
              <a:t>i nuovi ingressi nei ruoli </a:t>
            </a:r>
            <a:r>
              <a:rPr lang="it-IT" sz="1600" dirty="0" smtClean="0"/>
              <a:t>ogni 6 mesi sessioni di FORMAZIONE INIZIALE</a:t>
            </a:r>
            <a:endParaRPr lang="it-IT" sz="16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56" y="5462028"/>
            <a:ext cx="4487744" cy="975843"/>
          </a:xfrm>
          <a:prstGeom prst="rect">
            <a:avLst/>
          </a:prstGeom>
        </p:spPr>
      </p:pic>
      <p:sp>
        <p:nvSpPr>
          <p:cNvPr id="11" name="Rettangolo 10"/>
          <p:cNvSpPr/>
          <p:nvPr/>
        </p:nvSpPr>
        <p:spPr>
          <a:xfrm>
            <a:off x="918289" y="35445"/>
            <a:ext cx="64447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800" dirty="0" smtClean="0"/>
              <a:t>A - FORMAZIONE</a:t>
            </a:r>
            <a:endParaRPr lang="it-IT" sz="1600" dirty="0"/>
          </a:p>
          <a:p>
            <a:pPr algn="ctr"/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517921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825765" y="115023"/>
            <a:ext cx="734524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1400" dirty="0"/>
          </a:p>
          <a:p>
            <a:endParaRPr lang="it-IT" sz="1600" dirty="0" smtClean="0"/>
          </a:p>
          <a:p>
            <a:pPr algn="ctr"/>
            <a:r>
              <a:rPr lang="it-IT" sz="1600" u="sng" dirty="0" smtClean="0"/>
              <a:t>FORMAZIONE ANNO 2023 (3 sessioni maggio/giugno-settembre)</a:t>
            </a:r>
          </a:p>
          <a:p>
            <a:pPr algn="ctr"/>
            <a:r>
              <a:rPr lang="it-IT" sz="1600" u="sng" dirty="0" smtClean="0"/>
              <a:t>Previsioni di minima per garantire a tutti il corso preposti</a:t>
            </a:r>
          </a:p>
          <a:p>
            <a:pPr algn="ctr"/>
            <a:endParaRPr lang="it-IT" sz="1600" u="sng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 smtClean="0"/>
              <a:t>COORDINATORI </a:t>
            </a:r>
          </a:p>
          <a:p>
            <a:r>
              <a:rPr lang="it-IT" sz="1600" dirty="0" smtClean="0"/>
              <a:t>BASE: Residenziale 18 ORE (3 gg) / 12 ORE (2 gg) rispettivamente per Coordinatori senza corso preposti da 12ore/già con corso preposti*;</a:t>
            </a:r>
          </a:p>
          <a:p>
            <a:endParaRPr lang="it-IT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 smtClean="0"/>
              <a:t>CAPISQUADRA (e Presidenti Associazioni convenzionate)</a:t>
            </a:r>
          </a:p>
          <a:p>
            <a:r>
              <a:rPr lang="it-IT" sz="1600" dirty="0" smtClean="0"/>
              <a:t>BASE: non residenziale 12 </a:t>
            </a:r>
            <a:r>
              <a:rPr lang="it-IT" sz="1600" dirty="0"/>
              <a:t>ORE </a:t>
            </a:r>
            <a:r>
              <a:rPr lang="it-IT" sz="1600" dirty="0" smtClean="0"/>
              <a:t>(1 giorno + 1 giorno) </a:t>
            </a:r>
            <a:r>
              <a:rPr lang="it-IT" sz="1600" dirty="0"/>
              <a:t>/ </a:t>
            </a:r>
            <a:r>
              <a:rPr lang="it-IT" sz="1600" dirty="0" smtClean="0"/>
              <a:t>6 </a:t>
            </a:r>
            <a:r>
              <a:rPr lang="it-IT" sz="1600" dirty="0"/>
              <a:t>ORE </a:t>
            </a:r>
            <a:r>
              <a:rPr lang="it-IT" sz="1600" dirty="0" smtClean="0"/>
              <a:t>(1 giorno) </a:t>
            </a:r>
            <a:r>
              <a:rPr lang="it-IT" sz="1600" dirty="0"/>
              <a:t>rispettivamente per </a:t>
            </a:r>
            <a:r>
              <a:rPr lang="it-IT" sz="1600" dirty="0" smtClean="0"/>
              <a:t>Capisquadra </a:t>
            </a:r>
            <a:r>
              <a:rPr lang="it-IT" sz="1600" dirty="0"/>
              <a:t>senza corso preposti da 12ore/già con corso preposti*;</a:t>
            </a:r>
            <a:endParaRPr lang="it-IT" sz="1600" dirty="0" smtClean="0"/>
          </a:p>
          <a:p>
            <a:r>
              <a:rPr lang="it-IT" sz="1600" dirty="0" smtClean="0">
                <a:latin typeface="DecimaWE Rg" panose="02000000000000000000" pitchFamily="2" charset="0"/>
                <a:ea typeface="Times New Roman" panose="02020603050405020304" pitchFamily="18" charset="0"/>
                <a:cs typeface="Tahoma" panose="020B0604030504040204" pitchFamily="34" charset="0"/>
              </a:rPr>
              <a:t>propedeutico </a:t>
            </a:r>
            <a:r>
              <a:rPr lang="it-IT" sz="1600" dirty="0">
                <a:latin typeface="DecimaWE Rg" panose="02000000000000000000" pitchFamily="2" charset="0"/>
                <a:ea typeface="Times New Roman" panose="02020603050405020304" pitchFamily="18" charset="0"/>
                <a:cs typeface="Tahoma" panose="020B0604030504040204" pitchFamily="34" charset="0"/>
              </a:rPr>
              <a:t>a quello per caposquadra specialistico, che </a:t>
            </a:r>
            <a:r>
              <a:rPr lang="it-IT" sz="1600" dirty="0">
                <a:latin typeface="DecimaWE Rg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base alla specificità e caratteristiche dei territori può essere di Antincendio boschivo (AIB</a:t>
            </a:r>
            <a:r>
              <a:rPr lang="it-IT" sz="1600" dirty="0" smtClean="0">
                <a:latin typeface="DecimaWE Rg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Sorveglianza argini, ecc.</a:t>
            </a:r>
            <a:r>
              <a:rPr lang="it-IT" sz="1600" dirty="0" smtClean="0"/>
              <a:t> </a:t>
            </a:r>
          </a:p>
          <a:p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600" dirty="0" smtClean="0"/>
              <a:t>*Storico: Corso Coordinatori: effettuate 2 sessioni 2019-2021 -36 ore, partecipanti: 81.</a:t>
            </a:r>
            <a:endParaRPr lang="it-IT" sz="16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56" y="5462028"/>
            <a:ext cx="4487744" cy="97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987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818131" y="616016"/>
            <a:ext cx="6912769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1400" dirty="0"/>
          </a:p>
          <a:p>
            <a:endParaRPr lang="it-IT" sz="1600" dirty="0" smtClean="0"/>
          </a:p>
          <a:p>
            <a:r>
              <a:rPr lang="it-IT" sz="1600" dirty="0"/>
              <a:t>Progetto </a:t>
            </a:r>
            <a:r>
              <a:rPr lang="it-IT" sz="1600" dirty="0" smtClean="0"/>
              <a:t>rivisitazione formazione continua volontari</a:t>
            </a:r>
          </a:p>
          <a:p>
            <a:r>
              <a:rPr lang="it-IT" sz="1600" dirty="0" smtClean="0"/>
              <a:t>A seguito della fissazione con nuovo Regolamento GC di alcuni principi:</a:t>
            </a:r>
          </a:p>
          <a:p>
            <a:endParaRPr lang="it-IT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smtClean="0"/>
              <a:t>Minimo ore di attività operativa annuale/volontario;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smtClean="0"/>
              <a:t>Effettuazione visita medica;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smtClean="0"/>
              <a:t>Effettuazione corsi base </a:t>
            </a:r>
          </a:p>
          <a:p>
            <a:endParaRPr lang="it-IT" sz="1600" dirty="0"/>
          </a:p>
          <a:p>
            <a:pPr algn="ctr"/>
            <a:r>
              <a:rPr lang="it-IT" sz="1600" dirty="0" smtClean="0"/>
              <a:t>Si avrà contezza della reale composizione del volontariato PC in FVG  </a:t>
            </a:r>
          </a:p>
          <a:p>
            <a:endParaRPr lang="it-IT" sz="1600" dirty="0" smtClean="0"/>
          </a:p>
          <a:p>
            <a:r>
              <a:rPr lang="it-IT" sz="1600" dirty="0" smtClean="0"/>
              <a:t>Si potrà ragionare in sede di Consulta circa: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 smtClean="0"/>
              <a:t>Quanti caposquadra prevedere in ogni GC anche in base alle specialità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/>
              <a:t>Quanti </a:t>
            </a:r>
            <a:r>
              <a:rPr lang="it-IT" sz="1600" dirty="0" smtClean="0"/>
              <a:t>vice-caposquadra </a:t>
            </a:r>
            <a:r>
              <a:rPr lang="it-IT" sz="1600" dirty="0"/>
              <a:t>prevedere in ogni </a:t>
            </a:r>
            <a:r>
              <a:rPr lang="it-IT" sz="1600" dirty="0" smtClean="0"/>
              <a:t>GC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 smtClean="0"/>
              <a:t>revisione di alcune figure (ad es: mediatore tecnologico)</a:t>
            </a:r>
          </a:p>
          <a:p>
            <a:endParaRPr lang="it-IT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 smtClean="0"/>
              <a:t>Addestramento della squadra da parte del COORDINATORE:</a:t>
            </a:r>
          </a:p>
          <a:p>
            <a:r>
              <a:rPr lang="it-IT" sz="1600" dirty="0" smtClean="0"/>
              <a:t>									Corsi on line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/>
          </a:p>
          <a:p>
            <a:endParaRPr lang="it-IT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 smtClean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56" y="5462028"/>
            <a:ext cx="4487744" cy="975843"/>
          </a:xfrm>
          <a:prstGeom prst="rect">
            <a:avLst/>
          </a:prstGeom>
        </p:spPr>
      </p:pic>
      <p:sp>
        <p:nvSpPr>
          <p:cNvPr id="2" name="Freccia a destra 1"/>
          <p:cNvSpPr/>
          <p:nvPr/>
        </p:nvSpPr>
        <p:spPr>
          <a:xfrm>
            <a:off x="3662447" y="4777484"/>
            <a:ext cx="1224136" cy="273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circolare a destra 4"/>
          <p:cNvSpPr/>
          <p:nvPr/>
        </p:nvSpPr>
        <p:spPr>
          <a:xfrm>
            <a:off x="390810" y="2714110"/>
            <a:ext cx="504056" cy="34232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3" name="Freccia circolare a destra 12"/>
          <p:cNvSpPr/>
          <p:nvPr/>
        </p:nvSpPr>
        <p:spPr>
          <a:xfrm>
            <a:off x="390810" y="3257778"/>
            <a:ext cx="504056" cy="34232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3121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818131" y="616016"/>
            <a:ext cx="6912769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1400" dirty="0"/>
          </a:p>
          <a:p>
            <a:endParaRPr lang="it-IT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 smtClean="0"/>
              <a:t>Specializzazioni e conseguente formulazione dei corsi relativi, ANCHE ON LINE e previsione della periodicità di aggiornamento.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b="1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it-IT" b="1" dirty="0" smtClean="0"/>
              <a:t>Formatore scolastico;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it-IT" b="1" dirty="0"/>
              <a:t>T</a:t>
            </a:r>
            <a:r>
              <a:rPr lang="it-IT" b="1" dirty="0" smtClean="0"/>
              <a:t>ecniche </a:t>
            </a:r>
            <a:r>
              <a:rPr lang="it-IT" b="1" dirty="0"/>
              <a:t>antinquinamento sulla costa </a:t>
            </a:r>
            <a:endParaRPr lang="it-IT" b="1" dirty="0" smtClean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it-IT" b="1" dirty="0" smtClean="0"/>
              <a:t>Tutela beni culturali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it-IT" b="1" dirty="0" smtClean="0"/>
              <a:t>Addetto DAE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it-IT" b="1" dirty="0"/>
              <a:t>Assistenza alla popolazione in particolare alle persone diversamente abili </a:t>
            </a:r>
            <a:r>
              <a:rPr lang="it-IT" dirty="0" smtClean="0"/>
              <a:t>progetto </a:t>
            </a:r>
            <a:r>
              <a:rPr lang="it-IT" dirty="0"/>
              <a:t>pilota mediante la collaborazione con la Fondazione </a:t>
            </a:r>
            <a:r>
              <a:rPr lang="it-IT" dirty="0" err="1"/>
              <a:t>ProgettoAutismo</a:t>
            </a:r>
            <a:r>
              <a:rPr lang="it-IT" dirty="0"/>
              <a:t> FVG </a:t>
            </a:r>
            <a:r>
              <a:rPr lang="it-IT" dirty="0" smtClean="0"/>
              <a:t>ONLUS</a:t>
            </a:r>
          </a:p>
          <a:p>
            <a:pPr lvl="2"/>
            <a:endParaRPr lang="it-IT" dirty="0" smtClean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it-IT" b="1" dirty="0"/>
              <a:t>Corsi per amministratori degli Enti Locali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endParaRPr lang="it-IT" dirty="0" smtClean="0"/>
          </a:p>
          <a:p>
            <a:pPr marL="1200150" lvl="2" indent="-285750">
              <a:buFont typeface="Wingdings" panose="05000000000000000000" pitchFamily="2" charset="2"/>
              <a:buChar char="ü"/>
            </a:pPr>
            <a:endParaRPr lang="it-IT" b="1" dirty="0" smtClean="0"/>
          </a:p>
          <a:p>
            <a:pPr marL="1200150" lvl="2" indent="-285750">
              <a:buFont typeface="Wingdings" panose="05000000000000000000" pitchFamily="2" charset="2"/>
              <a:buChar char="ü"/>
            </a:pPr>
            <a:endParaRPr lang="it-IT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/>
          </a:p>
          <a:p>
            <a:endParaRPr lang="it-IT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 smtClean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56" y="5462028"/>
            <a:ext cx="4487744" cy="975843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69" y="1835072"/>
            <a:ext cx="1090081" cy="109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962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54881" y="930992"/>
            <a:ext cx="7634238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dirty="0" smtClean="0"/>
              <a:t>Realizzazione </a:t>
            </a:r>
            <a:r>
              <a:rPr lang="it-IT" b="1" dirty="0">
                <a:solidFill>
                  <a:srgbClr val="FF0000"/>
                </a:solidFill>
              </a:rPr>
              <a:t>campi scuola locali </a:t>
            </a:r>
            <a:r>
              <a:rPr lang="it-IT" dirty="0"/>
              <a:t>di protezione civile 2023-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dirty="0"/>
              <a:t>avvio progetto Pilota </a:t>
            </a:r>
            <a:r>
              <a:rPr lang="it-IT" dirty="0" smtClean="0"/>
              <a:t>rivolto </a:t>
            </a:r>
            <a:r>
              <a:rPr lang="it-IT" dirty="0"/>
              <a:t>(preferibilmente</a:t>
            </a:r>
            <a:r>
              <a:rPr lang="it-IT" dirty="0" smtClean="0"/>
              <a:t>) agli </a:t>
            </a:r>
            <a:r>
              <a:rPr lang="it-IT" dirty="0"/>
              <a:t>studenti </a:t>
            </a:r>
            <a:r>
              <a:rPr lang="it-IT" dirty="0" smtClean="0"/>
              <a:t>del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dirty="0" smtClean="0"/>
              <a:t>Triennio </a:t>
            </a:r>
            <a:r>
              <a:rPr lang="it-IT" dirty="0"/>
              <a:t>delle scuole secondarie di secondo grado della </a:t>
            </a:r>
            <a:r>
              <a:rPr lang="it-IT" dirty="0" smtClean="0"/>
              <a:t>RA </a:t>
            </a:r>
            <a:r>
              <a:rPr lang="it-IT" dirty="0"/>
              <a:t>FVG 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755576" y="173891"/>
            <a:ext cx="64447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800" dirty="0" smtClean="0"/>
              <a:t>B - CAMPI SCUOLA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162" y="2587152"/>
            <a:ext cx="5743544" cy="38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760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55576" y="544714"/>
            <a:ext cx="7274892" cy="4155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sz="1600" b="1" dirty="0">
                <a:solidFill>
                  <a:srgbClr val="FF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it-IT" sz="1600" b="1" dirty="0" smtClean="0">
                <a:solidFill>
                  <a:srgbClr val="FF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ganizzati </a:t>
            </a:r>
            <a:r>
              <a:rPr lang="it-IT" sz="1600" b="1" dirty="0">
                <a:solidFill>
                  <a:srgbClr val="FF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 gruppi comunali singoli o aggregati o a livello di Distretti </a:t>
            </a:r>
            <a:endParaRPr lang="it-IT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it-IT" sz="1600" dirty="0" smtClean="0">
              <a:solidFill>
                <a:srgbClr val="000000"/>
              </a:solidFill>
              <a:latin typeface="DecimaWE Rg" panose="02000000000000000000" pitchFamily="2" charset="0"/>
              <a:ea typeface="Calibri" panose="020F0502020204030204" pitchFamily="34" charset="0"/>
              <a:cs typeface="DecimaWE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sz="1600" dirty="0" smtClean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La </a:t>
            </a: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Protezione civile della Regione, provvede a: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70"/>
              </a:spcAft>
            </a:pP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1) Gestire i rapporti istituzionali con le scuole, </a:t>
            </a:r>
            <a:r>
              <a:rPr lang="it-IT" sz="1600" dirty="0" smtClean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POF /crediti </a:t>
            </a: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formativi;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70"/>
              </a:spcAft>
            </a:pP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2) Assistenza e affiancamento ai comuni nella parte convenzionale e i GC nella parte organizzativa e nella redazione di eventuale documento di Impianto;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70"/>
              </a:spcAft>
            </a:pP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3) Copertura assicurativa dei ragazzi partecipanti (voce già prevista nella nostra assicurazione);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70"/>
              </a:spcAft>
            </a:pP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4) Finanziamento dell’attività al comune o aggregazione di comuni richiedenti che presentano un progetto che rispetta i requisiti minimi presenti nelle linee guida perché il progetto rientri nell’attività denominata Campo scuola;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70"/>
              </a:spcAft>
            </a:pP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5) Linee guide per i campi </a:t>
            </a:r>
            <a:r>
              <a:rPr lang="it-IT" sz="1600" dirty="0" smtClean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scuola: obiettivi</a:t>
            </a: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, durata e contenuti, modelli di valutazione attività;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6) Supporto logistico se necessario ( tende, brandine….)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sz="1600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 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60574" y="4482504"/>
            <a:ext cx="7669894" cy="1854290"/>
          </a:xfrm>
          <a:prstGeom prst="rect">
            <a:avLst/>
          </a:prstGeom>
          <a:solidFill>
            <a:srgbClr val="FF33CC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i="1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IPOTESI: ogni comune può richiedere un contributo fino a 5.000,00.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i="1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In caso di più comuni/Distretti si può, per esempio, prevedere fino ad un massimo di 10.000,00. </a:t>
            </a:r>
            <a:endParaRPr lang="it-IT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i="1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Stanziamento massimo: 100.000,00 per 2023 (equivalente alle 3 sessioni di Lignano)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i="1" dirty="0"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Per la gestione della richiesta di finanziamento ci si può avvalere della piattaforma Finanziamenti già presente nel nostro portale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399018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080" y="704808"/>
            <a:ext cx="1808949" cy="230425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501008"/>
            <a:ext cx="2940886" cy="2940886"/>
          </a:xfrm>
          <a:prstGeom prst="rect">
            <a:avLst/>
          </a:prstGeom>
        </p:spPr>
      </p:pic>
      <p:sp>
        <p:nvSpPr>
          <p:cNvPr id="18433" name="Rectangle 1028"/>
          <p:cNvSpPr>
            <a:spLocks noChangeArrowheads="1"/>
          </p:cNvSpPr>
          <p:nvPr/>
        </p:nvSpPr>
        <p:spPr bwMode="auto">
          <a:xfrm>
            <a:off x="0" y="556260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altLang="it-IT" sz="1400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5" name="Rectangle 1034"/>
          <p:cNvSpPr>
            <a:spLocks noChangeArrowheads="1"/>
          </p:cNvSpPr>
          <p:nvPr/>
        </p:nvSpPr>
        <p:spPr bwMode="auto">
          <a:xfrm>
            <a:off x="2708275" y="427831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prstClr val="black"/>
              </a:buClr>
              <a:buFontTx/>
              <a:buChar char="•"/>
            </a:pPr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7" name="Line 1040"/>
          <p:cNvSpPr>
            <a:spLocks noChangeShapeType="1"/>
          </p:cNvSpPr>
          <p:nvPr/>
        </p:nvSpPr>
        <p:spPr bwMode="auto">
          <a:xfrm>
            <a:off x="-180528" y="308517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8" name="Line 1041"/>
          <p:cNvSpPr>
            <a:spLocks noChangeShapeType="1"/>
          </p:cNvSpPr>
          <p:nvPr/>
        </p:nvSpPr>
        <p:spPr bwMode="auto">
          <a:xfrm>
            <a:off x="250825" y="1004888"/>
            <a:ext cx="864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39" name="Line 1042"/>
          <p:cNvSpPr>
            <a:spLocks noChangeShapeType="1"/>
          </p:cNvSpPr>
          <p:nvPr/>
        </p:nvSpPr>
        <p:spPr bwMode="auto">
          <a:xfrm>
            <a:off x="250825" y="304800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8440" name="Line 1043"/>
          <p:cNvSpPr>
            <a:spLocks noChangeShapeType="1"/>
          </p:cNvSpPr>
          <p:nvPr/>
        </p:nvSpPr>
        <p:spPr bwMode="auto">
          <a:xfrm>
            <a:off x="8316416" y="265972"/>
            <a:ext cx="0" cy="7000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 dirty="0">
              <a:solidFill>
                <a:prstClr val="white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972991" y="820591"/>
            <a:ext cx="7488831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b="1" dirty="0" smtClean="0"/>
              <a:t>Gruppo di lavoro PCR+volontari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dirty="0" smtClean="0"/>
              <a:t>Creazione contenuti: 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Linee </a:t>
            </a:r>
            <a:r>
              <a:rPr lang="it-IT" dirty="0" smtClean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guida </a:t>
            </a:r>
            <a:r>
              <a:rPr lang="it-IT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per i campi </a:t>
            </a:r>
            <a:r>
              <a:rPr lang="it-IT" dirty="0" smtClean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scuola</a:t>
            </a:r>
          </a:p>
          <a:p>
            <a:pPr marL="742950" lvl="1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Linee </a:t>
            </a:r>
            <a:r>
              <a:rPr lang="it-IT" dirty="0" smtClean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guida/metodi/materiali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it-IT" dirty="0" smtClean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per veicolare contenuti di pc nelle scuole 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dirty="0" smtClean="0">
                <a:solidFill>
                  <a:srgbClr val="000000"/>
                </a:solidFill>
                <a:latin typeface="DecimaWE Rg" panose="02000000000000000000" pitchFamily="2" charset="0"/>
                <a:ea typeface="Calibri" panose="020F0502020204030204" pitchFamily="34" charset="0"/>
                <a:cs typeface="DecimaWE"/>
              </a:rPr>
              <a:t>(nuova figura dei formatori scolastici)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it-IT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dirty="0" smtClean="0"/>
              <a:t>Segnalare la propria adesione a: 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b="1" dirty="0" smtClean="0">
                <a:hlinkClick r:id="rId4"/>
              </a:rPr>
              <a:t>formazione@protezionecivile.fvg.it</a:t>
            </a:r>
            <a:endParaRPr lang="it-IT" b="1" dirty="0" smtClean="0"/>
          </a:p>
        </p:txBody>
      </p:sp>
      <p:sp>
        <p:nvSpPr>
          <p:cNvPr id="6" name="Freccia in giù 5"/>
          <p:cNvSpPr/>
          <p:nvPr/>
        </p:nvSpPr>
        <p:spPr>
          <a:xfrm>
            <a:off x="2915816" y="3068960"/>
            <a:ext cx="504056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08873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16346</TotalTime>
  <Words>1647</Words>
  <Application>Microsoft Office PowerPoint</Application>
  <PresentationFormat>Presentazione su schermo (4:3)</PresentationFormat>
  <Paragraphs>229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32" baseType="lpstr">
      <vt:lpstr>ＭＳ Ｐゴシック</vt:lpstr>
      <vt:lpstr>SimSun</vt:lpstr>
      <vt:lpstr>Arial</vt:lpstr>
      <vt:lpstr>Calibri</vt:lpstr>
      <vt:lpstr>DecimaWE</vt:lpstr>
      <vt:lpstr>DecimaWE Rg</vt:lpstr>
      <vt:lpstr>DecimaWERg</vt:lpstr>
      <vt:lpstr>DecimaWERg,BoldItalic</vt:lpstr>
      <vt:lpstr>Tahoma</vt:lpstr>
      <vt:lpstr>Times New Roman</vt:lpstr>
      <vt:lpstr>Trebuchet MS</vt:lpstr>
      <vt:lpstr>Wingdings</vt:lpstr>
      <vt:lpstr>Wingdings 3</vt:lpstr>
      <vt:lpstr>Sfaccettatura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Nuove tecnologie per il monitoraggio del fuoco nella RAFVG  Il Servizio aereo regionale di sorveglianza della Protezione Civile</dc:title>
  <dc:creator>.</dc:creator>
  <cp:lastModifiedBy>Plet Maria Teresa</cp:lastModifiedBy>
  <cp:revision>963</cp:revision>
  <cp:lastPrinted>2023-01-09T14:12:13Z</cp:lastPrinted>
  <dcterms:created xsi:type="dcterms:W3CDTF">2011-09-01T13:50:44Z</dcterms:created>
  <dcterms:modified xsi:type="dcterms:W3CDTF">2023-02-04T16:07:02Z</dcterms:modified>
</cp:coreProperties>
</file>